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5" r:id="rId3"/>
    <p:sldMasterId id="2147483698" r:id="rId4"/>
    <p:sldMasterId id="2147483726" r:id="rId5"/>
    <p:sldMasterId id="2147483757" r:id="rId6"/>
  </p:sldMasterIdLst>
  <p:notesMasterIdLst>
    <p:notesMasterId r:id="rId60"/>
  </p:notesMasterIdLst>
  <p:sldIdLst>
    <p:sldId id="256" r:id="rId7"/>
    <p:sldId id="321" r:id="rId8"/>
    <p:sldId id="325" r:id="rId9"/>
    <p:sldId id="293" r:id="rId10"/>
    <p:sldId id="302" r:id="rId11"/>
    <p:sldId id="303" r:id="rId12"/>
    <p:sldId id="304" r:id="rId13"/>
    <p:sldId id="301" r:id="rId14"/>
    <p:sldId id="305" r:id="rId15"/>
    <p:sldId id="280" r:id="rId16"/>
    <p:sldId id="276" r:id="rId17"/>
    <p:sldId id="277" r:id="rId18"/>
    <p:sldId id="294" r:id="rId19"/>
    <p:sldId id="266" r:id="rId20"/>
    <p:sldId id="270" r:id="rId21"/>
    <p:sldId id="282" r:id="rId22"/>
    <p:sldId id="259" r:id="rId23"/>
    <p:sldId id="271" r:id="rId24"/>
    <p:sldId id="272" r:id="rId25"/>
    <p:sldId id="315" r:id="rId26"/>
    <p:sldId id="257" r:id="rId27"/>
    <p:sldId id="311" r:id="rId28"/>
    <p:sldId id="312" r:id="rId29"/>
    <p:sldId id="265" r:id="rId30"/>
    <p:sldId id="288" r:id="rId31"/>
    <p:sldId id="258" r:id="rId32"/>
    <p:sldId id="318" r:id="rId33"/>
    <p:sldId id="319" r:id="rId34"/>
    <p:sldId id="320" r:id="rId35"/>
    <p:sldId id="310" r:id="rId36"/>
    <p:sldId id="316" r:id="rId37"/>
    <p:sldId id="317" r:id="rId38"/>
    <p:sldId id="331" r:id="rId39"/>
    <p:sldId id="326" r:id="rId40"/>
    <p:sldId id="295" r:id="rId41"/>
    <p:sldId id="327" r:id="rId42"/>
    <p:sldId id="328" r:id="rId43"/>
    <p:sldId id="329" r:id="rId44"/>
    <p:sldId id="330" r:id="rId45"/>
    <p:sldId id="298" r:id="rId46"/>
    <p:sldId id="324" r:id="rId47"/>
    <p:sldId id="297" r:id="rId48"/>
    <p:sldId id="299" r:id="rId49"/>
    <p:sldId id="300" r:id="rId50"/>
    <p:sldId id="286" r:id="rId51"/>
    <p:sldId id="306" r:id="rId52"/>
    <p:sldId id="307" r:id="rId53"/>
    <p:sldId id="308" r:id="rId54"/>
    <p:sldId id="309" r:id="rId55"/>
    <p:sldId id="274" r:id="rId56"/>
    <p:sldId id="314" r:id="rId57"/>
    <p:sldId id="322" r:id="rId58"/>
    <p:sldId id="27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36243295674998"/>
          <c:y val="0.13423852479562223"/>
          <c:w val="0.5963186123473696"/>
          <c:h val="0.7890537467497365"/>
        </c:manualLayout>
      </c:layout>
      <c:pieChart>
        <c:varyColors val="1"/>
        <c:ser>
          <c:idx val="0"/>
          <c:order val="0"/>
          <c:dPt>
            <c:idx val="0"/>
            <c:bubble3D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extLst>
              <c:ext xmlns:c16="http://schemas.microsoft.com/office/drawing/2014/chart" uri="{C3380CC4-5D6E-409C-BE32-E72D297353CC}">
                <c16:uniqueId val="{00000001-76DF-499F-9DA3-7C0F4437AE90}"/>
              </c:ext>
            </c:extLst>
          </c:dPt>
          <c:dPt>
            <c:idx val="1"/>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extLst>
              <c:ext xmlns:c16="http://schemas.microsoft.com/office/drawing/2014/chart" uri="{C3380CC4-5D6E-409C-BE32-E72D297353CC}">
                <c16:uniqueId val="{00000003-76DF-499F-9DA3-7C0F4437AE90}"/>
              </c:ext>
            </c:extLst>
          </c:dPt>
          <c:dPt>
            <c:idx val="2"/>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extLst>
              <c:ext xmlns:c16="http://schemas.microsoft.com/office/drawing/2014/chart" uri="{C3380CC4-5D6E-409C-BE32-E72D297353CC}">
                <c16:uniqueId val="{00000005-76DF-499F-9DA3-7C0F4437AE90}"/>
              </c:ext>
            </c:extLst>
          </c:dPt>
          <c:dPt>
            <c:idx val="3"/>
            <c:bubble3D val="0"/>
            <c:spPr>
              <a:gradFill rotWithShape="1">
                <a:gsLst>
                  <a:gs pos="0">
                    <a:schemeClr val="accent6">
                      <a:lumMod val="60000"/>
                      <a:lumMod val="110000"/>
                      <a:satMod val="105000"/>
                      <a:tint val="67000"/>
                    </a:schemeClr>
                  </a:gs>
                  <a:gs pos="50000">
                    <a:schemeClr val="accent6">
                      <a:lumMod val="60000"/>
                      <a:lumMod val="105000"/>
                      <a:satMod val="103000"/>
                      <a:tint val="73000"/>
                    </a:schemeClr>
                  </a:gs>
                  <a:gs pos="100000">
                    <a:schemeClr val="accent6">
                      <a:lumMod val="60000"/>
                      <a:lumMod val="105000"/>
                      <a:satMod val="109000"/>
                      <a:tint val="81000"/>
                    </a:schemeClr>
                  </a:gs>
                </a:gsLst>
                <a:lin ang="5400000" scaled="0"/>
              </a:gradFill>
              <a:ln w="9525" cap="flat" cmpd="sng" algn="ctr">
                <a:solidFill>
                  <a:schemeClr val="accent6">
                    <a:lumMod val="60000"/>
                    <a:shade val="95000"/>
                  </a:schemeClr>
                </a:solidFill>
                <a:round/>
              </a:ln>
              <a:effectLst/>
            </c:spPr>
            <c:extLst>
              <c:ext xmlns:c16="http://schemas.microsoft.com/office/drawing/2014/chart" uri="{C3380CC4-5D6E-409C-BE32-E72D297353CC}">
                <c16:uniqueId val="{00000007-76DF-499F-9DA3-7C0F4437AE90}"/>
              </c:ext>
            </c:extLst>
          </c:dPt>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6DF-499F-9DA3-7C0F4437AE9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NZ" sz="3200" b="1" kern="1200" spc="150">
          <a:ln w="11430"/>
          <a:solidFill>
            <a:schemeClr val="accent6">
              <a:lumMod val="60000"/>
              <a:lumOff val="40000"/>
            </a:schemeClr>
          </a:solidFill>
          <a:effectLst>
            <a:outerShdw blurRad="25400" algn="tl" rotWithShape="0">
              <a:srgbClr val="000000">
                <a:alpha val="43000"/>
              </a:srgbClr>
            </a:outerShdw>
          </a:effectLst>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DAD44-34C9-4A83-9261-B9966D6C3D2B}" type="datetimeFigureOut">
              <a:rPr lang="en-IN" smtClean="0"/>
              <a:t>17-01-2018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B1671-2E8F-4C90-AB8D-B1F1AF359A32}" type="slidenum">
              <a:rPr lang="en-IN" smtClean="0"/>
              <a:t>‹#›</a:t>
            </a:fld>
            <a:endParaRPr lang="en-IN"/>
          </a:p>
        </p:txBody>
      </p:sp>
    </p:spTree>
    <p:extLst>
      <p:ext uri="{BB962C8B-B14F-4D97-AF65-F5344CB8AC3E}">
        <p14:creationId xmlns:p14="http://schemas.microsoft.com/office/powerpoint/2010/main" val="324110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10</a:t>
            </a:fld>
            <a:endParaRPr kumimoji="0" lang="en-NZ"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851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23</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4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25</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922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15C6B77F-F939-4172-BB91-61BC46CE3773}" type="slidenum">
              <a:rPr lang="en-NZ" smtClean="0"/>
              <a:t>27</a:t>
            </a:fld>
            <a:endParaRPr lang="en-NZ"/>
          </a:p>
        </p:txBody>
      </p:sp>
    </p:spTree>
    <p:extLst>
      <p:ext uri="{BB962C8B-B14F-4D97-AF65-F5344CB8AC3E}">
        <p14:creationId xmlns:p14="http://schemas.microsoft.com/office/powerpoint/2010/main" val="4532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15C6B77F-F939-4172-BB91-61BC46CE3773}" type="slidenum">
              <a:rPr lang="en-NZ" smtClean="0"/>
              <a:t>30</a:t>
            </a:fld>
            <a:endParaRPr lang="en-NZ"/>
          </a:p>
        </p:txBody>
      </p:sp>
    </p:spTree>
    <p:extLst>
      <p:ext uri="{BB962C8B-B14F-4D97-AF65-F5344CB8AC3E}">
        <p14:creationId xmlns:p14="http://schemas.microsoft.com/office/powerpoint/2010/main" val="368052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8558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https://azure.microsoft.com/en-in/services/cognitive-services/face/</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https://azure.microsoft.com/en-in/services/cognitive-services/emotion/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328413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smtClean="0"/>
              <a:t>https://azure.microsoft.com/en-us/pricing/details/machine-learning-studio/</a:t>
            </a:r>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45</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1121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46</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3612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47</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97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48</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123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109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1/17/2018 12:42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2530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49</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1253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78F8-8120-4781-B95F-31CBDB3FC01A}"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871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819583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109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1/17/2018 12:42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015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378F8-8120-4781-B95F-31CBDB3FC01A}" type="slidenum">
              <a:rPr lang="ru-RU" smtClean="0"/>
              <a:t>14</a:t>
            </a:fld>
            <a:endParaRPr lang="ru-RU"/>
          </a:p>
        </p:txBody>
      </p:sp>
    </p:spTree>
    <p:extLst>
      <p:ext uri="{BB962C8B-B14F-4D97-AF65-F5344CB8AC3E}">
        <p14:creationId xmlns:p14="http://schemas.microsoft.com/office/powerpoint/2010/main" val="187002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78F8-8120-4781-B95F-31CBDB3FC01A}"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97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15C6B77F-F939-4172-BB91-61BC46CE3773}" type="slidenum">
              <a:rPr lang="en-NZ" smtClean="0"/>
              <a:t>16</a:t>
            </a:fld>
            <a:endParaRPr lang="en-NZ"/>
          </a:p>
        </p:txBody>
      </p:sp>
    </p:spTree>
    <p:extLst>
      <p:ext uri="{BB962C8B-B14F-4D97-AF65-F5344CB8AC3E}">
        <p14:creationId xmlns:p14="http://schemas.microsoft.com/office/powerpoint/2010/main" val="368532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Feature extraction</a:t>
            </a:r>
            <a:r>
              <a:rPr lang="en-US" sz="800" baseline="0" dirty="0"/>
              <a:t> - </a:t>
            </a:r>
            <a:r>
              <a:rPr lang="en-US" sz="800" dirty="0"/>
              <a:t>process attempts to create additional relevant features from the existing raw features in the data, and to increase predictive power to the learning algorithm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78F8-8120-4781-B95F-31CBDB3FC01A}"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4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Feature selection often increases classification accuracy by eliminating irrelevant, redundant, or highly correlated features.</a:t>
            </a:r>
          </a:p>
          <a:p>
            <a:endParaRPr lang="en-US" dirty="0"/>
          </a:p>
          <a:p>
            <a:r>
              <a:rPr lang="en-US" dirty="0"/>
              <a:t>Second, it decreases the number of features which makes model training process more efficient – compute</a:t>
            </a:r>
            <a:r>
              <a:rPr lang="en-US" baseline="0" dirty="0"/>
              <a:t> and algorithm performance</a:t>
            </a:r>
            <a:r>
              <a:rPr lang="en-US" dirty="0"/>
              <a:t>. </a:t>
            </a:r>
          </a:p>
          <a:p>
            <a:r>
              <a:rPr lang="en-US" dirty="0"/>
              <a:t>This is particularly important for learners that are expensive to train such as support vector machines.</a:t>
            </a:r>
          </a:p>
          <a:p>
            <a:r>
              <a:rPr lang="en-US" sz="1200" dirty="0"/>
              <a:t>Process selects the key subset of original data features in an attempt to reduce the dimensionality of the training problem. </a:t>
            </a:r>
          </a:p>
          <a:p>
            <a:endParaRPr lang="ru-RU" sz="800" dirty="0"/>
          </a:p>
          <a:p>
            <a:r>
              <a:rPr lang="en-US" sz="800" dirty="0"/>
              <a:t>PCA</a:t>
            </a:r>
            <a:r>
              <a:rPr lang="en-US" sz="800" baseline="0" dirty="0"/>
              <a:t> &amp; ICA</a:t>
            </a:r>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LDA,</a:t>
            </a:r>
            <a:r>
              <a:rPr lang="en-US" baseline="0" dirty="0"/>
              <a:t> Fisher</a:t>
            </a:r>
            <a:endParaRPr lang="en-US" dirty="0"/>
          </a:p>
          <a:p>
            <a:endParaRPr lang="ru-RU" dirty="0"/>
          </a:p>
          <a:p>
            <a:r>
              <a:rPr lang="en-US" sz="1200" b="0" i="0" kern="1200" dirty="0">
                <a:solidFill>
                  <a:schemeClr val="tx1"/>
                </a:solidFill>
                <a:effectLst/>
                <a:latin typeface="+mn-lt"/>
                <a:ea typeface="+mn-ea"/>
                <a:cs typeface="+mn-cs"/>
              </a:rPr>
              <a:t>root mean square error (RMSE)</a:t>
            </a: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545801-F907-4E31-BFDD-2160AD520C09}"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3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0906" rtl="0" eaLnBrk="1" fontAlgn="auto" latinLnBrk="0" hangingPunct="1">
              <a:lnSpc>
                <a:spcPct val="100000"/>
              </a:lnSpc>
              <a:spcBef>
                <a:spcPts val="0"/>
              </a:spcBef>
              <a:spcAft>
                <a:spcPts val="0"/>
              </a:spcAft>
              <a:buClrTx/>
              <a:buSzTx/>
              <a:buFontTx/>
              <a:buNone/>
              <a:tabLst/>
              <a:defRPr/>
            </a:pPr>
            <a:fld id="{15C6B77F-F939-4172-BB91-61BC46CE3773}" type="slidenum">
              <a:rPr kumimoji="0" lang="en-N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0906" rtl="0" eaLnBrk="1" fontAlgn="auto" latinLnBrk="0" hangingPunct="1">
                <a:lnSpc>
                  <a:spcPct val="100000"/>
                </a:lnSpc>
                <a:spcBef>
                  <a:spcPts val="0"/>
                </a:spcBef>
                <a:spcAft>
                  <a:spcPts val="0"/>
                </a:spcAft>
                <a:buClrTx/>
                <a:buSzTx/>
                <a:buFontTx/>
                <a:buNone/>
                <a:tabLst/>
                <a:defRPr/>
              </a:pPr>
              <a:t>22</a:t>
            </a:fld>
            <a:endParaRPr kumimoji="0" lang="en-N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455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BD90C2F-1DA0-41FD-BFC7-8C83158EF1B6}" type="datetimeFigureOut">
              <a:rPr lang="en-IN" smtClean="0"/>
              <a:t>17-01-2018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2868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D90C2F-1DA0-41FD-BFC7-8C83158EF1B6}" type="datetimeFigureOut">
              <a:rPr lang="en-IN" smtClean="0"/>
              <a:t>17-01-2018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3075295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93"/>
            <a:ext cx="11653523" cy="2005942"/>
          </a:xfrm>
          <a:prstGeom prst="rect">
            <a:avLst/>
          </a:prstGeom>
        </p:spPr>
        <p:txBody>
          <a:bodyPr/>
          <a:lstStyle>
            <a:lvl1pPr marL="238456" indent="-23845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092" indent="-230642">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557" indent="-238456">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5189" indent="-1876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826" indent="-18763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27601" tIns="63800" rIns="127601" bIns="6380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1414455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93"/>
            <a:ext cx="11653523" cy="2005942"/>
          </a:xfrm>
          <a:prstGeom prst="rect">
            <a:avLst/>
          </a:prstGeom>
        </p:spPr>
        <p:txBody>
          <a:bodyPr/>
          <a:lstStyle>
            <a:lvl1pPr marL="238473" indent="-238473">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9130" indent="-230660">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614" indent="-238473">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5261" indent="-1876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913" indent="-187652">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980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83" y="6356803"/>
            <a:ext cx="2742188"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667"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3" y="6356803"/>
            <a:ext cx="4114839"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1011" y="6356803"/>
            <a:ext cx="2742188"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667"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Tree>
    <p:extLst>
      <p:ext uri="{BB962C8B-B14F-4D97-AF65-F5344CB8AC3E}">
        <p14:creationId xmlns:p14="http://schemas.microsoft.com/office/powerpoint/2010/main" val="41759442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8113"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2" y="6356803"/>
            <a:ext cx="4114839"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8113"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
        <p:nvSpPr>
          <p:cNvPr id="7" name="Rectangle 6"/>
          <p:cNvSpPr/>
          <p:nvPr userDrawn="1"/>
        </p:nvSpPr>
        <p:spPr bwMode="gray">
          <a:xfrm>
            <a:off x="-29570" y="6409725"/>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marL="0" marR="0" lvl="0" indent="0" algn="ctr" defTabSz="76783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2" y="6547868"/>
            <a:ext cx="806773"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689" y="2818951"/>
            <a:ext cx="4178052" cy="2727726"/>
          </a:xfrm>
          <a:prstGeom prst="rect">
            <a:avLst/>
          </a:prstGeom>
        </p:spPr>
      </p:pic>
    </p:spTree>
    <p:extLst>
      <p:ext uri="{BB962C8B-B14F-4D97-AF65-F5344CB8AC3E}">
        <p14:creationId xmlns:p14="http://schemas.microsoft.com/office/powerpoint/2010/main" val="290827932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a:solidFill>
            <a:srgbClr val="5C2D91"/>
          </a:solidFill>
        </p:spPr>
      </p:pic>
      <p:sp>
        <p:nvSpPr>
          <p:cNvPr id="9" name="Title 1"/>
          <p:cNvSpPr>
            <a:spLocks noGrp="1"/>
          </p:cNvSpPr>
          <p:nvPr>
            <p:ph type="title" hasCustomPrompt="1"/>
          </p:nvPr>
        </p:nvSpPr>
        <p:spPr>
          <a:xfrm>
            <a:off x="269302" y="2730214"/>
            <a:ext cx="8964185" cy="1494254"/>
          </a:xfrm>
          <a:solidFill>
            <a:srgbClr val="0078D7"/>
          </a:solidFill>
        </p:spPr>
        <p:txBody>
          <a:bodyPr lIns="120481" tIns="75301" rIns="120481" bIns="75301" anchor="t" anchorCtr="0"/>
          <a:lstStyle>
            <a:lvl1pPr>
              <a:defRPr sz="4400" spc="-82" baseline="0">
                <a:solidFill>
                  <a:schemeClr val="bg1"/>
                </a:solidFill>
              </a:defRPr>
            </a:lvl1pPr>
          </a:lstStyle>
          <a:p>
            <a:r>
              <a:rPr lang="en-US" dirty="0"/>
              <a:t>Session title</a:t>
            </a:r>
          </a:p>
        </p:txBody>
      </p:sp>
      <p:sp>
        <p:nvSpPr>
          <p:cNvPr id="5" name="Text Placeholder 4"/>
          <p:cNvSpPr>
            <a:spLocks noGrp="1"/>
          </p:cNvSpPr>
          <p:nvPr>
            <p:ph type="body" sz="quarter" idx="12" hasCustomPrompt="1"/>
          </p:nvPr>
        </p:nvSpPr>
        <p:spPr>
          <a:xfrm>
            <a:off x="269304" y="4225767"/>
            <a:ext cx="7171337" cy="622775"/>
          </a:xfrm>
          <a:solidFill>
            <a:schemeClr val="accent2"/>
          </a:solidFill>
        </p:spPr>
        <p:txBody>
          <a:bodyPr lIns="120481" tIns="90361" rIns="120481" bIns="90361">
            <a:noAutofit/>
          </a:bodyPr>
          <a:lstStyle>
            <a:lvl1pPr marL="0" indent="0">
              <a:spcBef>
                <a:spcPts val="0"/>
              </a:spcBef>
              <a:buNone/>
              <a:defRPr sz="2600" spc="0" baseline="0">
                <a:solidFill>
                  <a:schemeClr val="bg1"/>
                </a:solidFill>
                <a:latin typeface="+mj-lt"/>
              </a:defRPr>
            </a:lvl1pPr>
          </a:lstStyle>
          <a:p>
            <a:pPr lvl="0"/>
            <a:r>
              <a:rPr lang="en-US" dirty="0"/>
              <a:t>Speaker Name</a:t>
            </a:r>
          </a:p>
        </p:txBody>
      </p:sp>
      <p:sp>
        <p:nvSpPr>
          <p:cNvPr id="7" name="Rectangle 6"/>
          <p:cNvSpPr/>
          <p:nvPr userDrawn="1"/>
        </p:nvSpPr>
        <p:spPr bwMode="gray">
          <a:xfrm>
            <a:off x="1"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marL="0" marR="0" lvl="0" indent="0" algn="ctr" defTabSz="76783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3" y="6547868"/>
            <a:ext cx="806773" cy="171991"/>
          </a:xfrm>
          <a:prstGeom prst="rect">
            <a:avLst/>
          </a:prstGeom>
        </p:spPr>
      </p:pic>
      <p:sp>
        <p:nvSpPr>
          <p:cNvPr id="4" name="Text Placeholder 3"/>
          <p:cNvSpPr>
            <a:spLocks noGrp="1"/>
          </p:cNvSpPr>
          <p:nvPr>
            <p:ph type="body" sz="quarter" idx="13" hasCustomPrompt="1"/>
          </p:nvPr>
        </p:nvSpPr>
        <p:spPr>
          <a:xfrm>
            <a:off x="7462786" y="4232931"/>
            <a:ext cx="1770701" cy="512171"/>
          </a:xfrm>
          <a:solidFill>
            <a:schemeClr val="accent3"/>
          </a:solidFill>
        </p:spPr>
        <p:txBody>
          <a:bodyPr/>
          <a:lstStyle>
            <a:lvl1pPr marL="0" indent="0" algn="ctr">
              <a:buFontTx/>
              <a:buNone/>
              <a:defRPr sz="2600" baseline="0">
                <a:solidFill>
                  <a:schemeClr val="bg1"/>
                </a:solidFill>
                <a:latin typeface="+mj-lt"/>
              </a:defRPr>
            </a:lvl1pPr>
            <a:lvl2pPr marL="282356" indent="0">
              <a:buFontTx/>
              <a:buNone/>
              <a:defRPr sz="1300">
                <a:latin typeface="+mn-lt"/>
              </a:defRPr>
            </a:lvl2pPr>
            <a:lvl3pPr marL="470592" indent="0">
              <a:buFontTx/>
              <a:buNone/>
              <a:defRPr sz="1300">
                <a:latin typeface="+mn-lt"/>
              </a:defRPr>
            </a:lvl3pPr>
            <a:lvl4pPr marL="658830" indent="0">
              <a:buFontTx/>
              <a:buNone/>
              <a:defRPr sz="1300">
                <a:latin typeface="+mn-lt"/>
              </a:defRPr>
            </a:lvl4pPr>
            <a:lvl5pPr marL="847066" indent="0">
              <a:buFontTx/>
              <a:buNone/>
              <a:defRPr sz="1300">
                <a:latin typeface="+mn-lt"/>
              </a:defRPr>
            </a:lvl5pPr>
          </a:lstStyle>
          <a:p>
            <a:pPr lvl="0"/>
            <a:r>
              <a:rPr lang="en-US" dirty="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36" y="1317669"/>
            <a:ext cx="4640865" cy="1364205"/>
          </a:xfrm>
          <a:prstGeom prst="rect">
            <a:avLst/>
          </a:prstGeom>
        </p:spPr>
      </p:pic>
    </p:spTree>
    <p:extLst>
      <p:ext uri="{BB962C8B-B14F-4D97-AF65-F5344CB8AC3E}">
        <p14:creationId xmlns:p14="http://schemas.microsoft.com/office/powerpoint/2010/main" val="767775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658639"/>
          </a:xfrm>
        </p:spPr>
        <p:txBody>
          <a:bodyPr/>
          <a:lstStyle>
            <a:lvl1pPr marL="0" indent="0">
              <a:buNone/>
              <a:defRPr>
                <a:gradFill>
                  <a:gsLst>
                    <a:gs pos="20354">
                      <a:schemeClr val="tx2"/>
                    </a:gs>
                    <a:gs pos="40000">
                      <a:schemeClr val="tx2"/>
                    </a:gs>
                  </a:gsLst>
                  <a:lin ang="5400000" scaled="0"/>
                </a:gradFill>
              </a:defRPr>
            </a:lvl1pPr>
            <a:lvl2pPr marL="0" indent="0">
              <a:buFontTx/>
              <a:buNone/>
              <a:defRPr sz="1600"/>
            </a:lvl2pPr>
            <a:lvl3pPr marL="188237" indent="0">
              <a:buNone/>
              <a:defRPr/>
            </a:lvl3pPr>
            <a:lvl4pPr marL="376474" indent="0">
              <a:buNone/>
              <a:defRPr/>
            </a:lvl4pPr>
            <a:lvl5pPr marL="5647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403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658639"/>
          </a:xfrm>
        </p:spPr>
        <p:txBody>
          <a:bodyPr/>
          <a:lstStyle>
            <a:lvl1pPr marL="0" indent="0">
              <a:buNone/>
              <a:defRPr>
                <a:gradFill>
                  <a:gsLst>
                    <a:gs pos="1250">
                      <a:schemeClr val="tx1"/>
                    </a:gs>
                    <a:gs pos="99000">
                      <a:schemeClr val="tx1"/>
                    </a:gs>
                  </a:gsLst>
                  <a:lin ang="5400000" scaled="0"/>
                </a:gradFill>
              </a:defRPr>
            </a:lvl1pPr>
            <a:lvl2pPr marL="0" indent="0">
              <a:buFontTx/>
              <a:buNone/>
              <a:defRPr sz="1600"/>
            </a:lvl2pPr>
            <a:lvl3pPr marL="188237" indent="0">
              <a:buNone/>
              <a:defRPr/>
            </a:lvl3pPr>
            <a:lvl4pPr marL="376474" indent="0">
              <a:buNone/>
              <a:defRPr/>
            </a:lvl4pPr>
            <a:lvl5pPr marL="5647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185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726350"/>
          </a:xfrm>
        </p:spPr>
        <p:txBody>
          <a:bodyPr>
            <a:spAutoFit/>
          </a:bodyPr>
          <a:lstStyle>
            <a:lvl1pPr>
              <a:buClr>
                <a:schemeClr val="tx2"/>
              </a:buClr>
              <a:defRPr sz="33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9250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726350"/>
          </a:xfrm>
        </p:spPr>
        <p:txBody>
          <a:bodyPr>
            <a:spAutoFit/>
          </a:bodyPr>
          <a:lstStyle>
            <a:lvl1pPr>
              <a:defRPr sz="3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2458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561689"/>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852" indent="0">
              <a:buNone/>
              <a:tabLst/>
              <a:defRPr sz="1600"/>
            </a:lvl3pPr>
            <a:lvl4pPr marL="379088" indent="0">
              <a:buNone/>
              <a:defRPr/>
            </a:lvl4pPr>
            <a:lvl5pPr marL="564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561689"/>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852" indent="0">
              <a:buNone/>
              <a:tabLst/>
              <a:defRPr sz="1600"/>
            </a:lvl3pPr>
            <a:lvl4pPr marL="379088" indent="0">
              <a:buNone/>
              <a:defRPr/>
            </a:lvl4pPr>
            <a:lvl5pPr marL="564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41150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D90C2F-1DA0-41FD-BFC7-8C83158EF1B6}" type="datetimeFigureOut">
              <a:rPr lang="en-IN" smtClean="0"/>
              <a:t>17-01-2018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8611070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561689"/>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852" indent="0">
              <a:buNone/>
              <a:tabLst/>
              <a:defRPr sz="1600"/>
            </a:lvl3pPr>
            <a:lvl4pPr marL="379088" indent="0">
              <a:buNone/>
              <a:defRPr/>
            </a:lvl4pPr>
            <a:lvl5pPr marL="564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561689"/>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852" indent="0">
              <a:buNone/>
              <a:tabLst/>
              <a:defRPr sz="1600"/>
            </a:lvl3pPr>
            <a:lvl4pPr marL="379088" indent="0">
              <a:buNone/>
              <a:defRPr/>
            </a:lvl4pPr>
            <a:lvl5pPr marL="564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42024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629400"/>
          </a:xfrm>
        </p:spPr>
        <p:txBody>
          <a:bodyPr wrap="square">
            <a:spAutoFit/>
          </a:bodyPr>
          <a:lstStyle>
            <a:lvl1pPr marL="236604" indent="-236604">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7380" indent="-192020">
              <a:buFont typeface="Wingdings" panose="05000000000000000000" pitchFamily="2" charset="2"/>
              <a:buChar char="§"/>
              <a:defRPr sz="2000"/>
            </a:lvl2pPr>
            <a:lvl3pPr marL="576062" indent="-138682">
              <a:buFont typeface="Wingdings" panose="05000000000000000000" pitchFamily="2" charset="2"/>
              <a:buChar char="§"/>
              <a:tabLst/>
              <a:defRPr sz="1600"/>
            </a:lvl3pPr>
            <a:lvl4pPr marL="725410" indent="-149349">
              <a:buFont typeface="Wingdings" panose="05000000000000000000" pitchFamily="2" charset="2"/>
              <a:buChar char="§"/>
              <a:defRPr/>
            </a:lvl4pPr>
            <a:lvl5pPr marL="864093" indent="-13868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629400"/>
          </a:xfrm>
        </p:spPr>
        <p:txBody>
          <a:bodyPr wrap="square">
            <a:spAutoFit/>
          </a:bodyPr>
          <a:lstStyle>
            <a:lvl1pPr marL="236604" indent="-236604">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7380" indent="-192020">
              <a:buFont typeface="Wingdings" panose="05000000000000000000" pitchFamily="2" charset="2"/>
              <a:buChar char="§"/>
              <a:defRPr sz="2000"/>
            </a:lvl2pPr>
            <a:lvl3pPr marL="576062" indent="-138682">
              <a:buFont typeface="Wingdings" panose="05000000000000000000" pitchFamily="2" charset="2"/>
              <a:buChar char="§"/>
              <a:tabLst/>
              <a:defRPr sz="1600"/>
            </a:lvl3pPr>
            <a:lvl4pPr marL="725410" indent="-149349">
              <a:buFont typeface="Wingdings" panose="05000000000000000000" pitchFamily="2" charset="2"/>
              <a:buChar char="§"/>
              <a:defRPr/>
            </a:lvl4pPr>
            <a:lvl5pPr marL="864093" indent="-13868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95663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629400"/>
          </a:xfrm>
        </p:spPr>
        <p:txBody>
          <a:bodyPr wrap="square">
            <a:spAutoFit/>
          </a:bodyPr>
          <a:lstStyle>
            <a:lvl1pPr marL="236604" indent="-236604">
              <a:spcBef>
                <a:spcPts val="1008"/>
              </a:spcBef>
              <a:buClr>
                <a:schemeClr val="tx1"/>
              </a:buClr>
              <a:buFont typeface="Wingdings" panose="05000000000000000000" pitchFamily="2" charset="2"/>
              <a:buChar char="§"/>
              <a:defRPr sz="2600"/>
            </a:lvl1pPr>
            <a:lvl2pPr marL="437380" indent="-192020">
              <a:buFont typeface="Wingdings" panose="05000000000000000000" pitchFamily="2" charset="2"/>
              <a:buChar char="§"/>
              <a:defRPr sz="2000"/>
            </a:lvl2pPr>
            <a:lvl3pPr marL="576062" indent="-138682">
              <a:buFont typeface="Wingdings" panose="05000000000000000000" pitchFamily="2" charset="2"/>
              <a:buChar char="§"/>
              <a:tabLst/>
              <a:defRPr sz="1600"/>
            </a:lvl3pPr>
            <a:lvl4pPr marL="725410" indent="-149349">
              <a:buFont typeface="Wingdings" panose="05000000000000000000" pitchFamily="2" charset="2"/>
              <a:buChar char="§"/>
              <a:defRPr/>
            </a:lvl4pPr>
            <a:lvl5pPr marL="864093" indent="-13868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629400"/>
          </a:xfrm>
        </p:spPr>
        <p:txBody>
          <a:bodyPr wrap="square">
            <a:spAutoFit/>
          </a:bodyPr>
          <a:lstStyle>
            <a:lvl1pPr marL="236604" indent="-236604">
              <a:spcBef>
                <a:spcPts val="1008"/>
              </a:spcBef>
              <a:buClr>
                <a:schemeClr val="tx1"/>
              </a:buClr>
              <a:buFont typeface="Wingdings" panose="05000000000000000000" pitchFamily="2" charset="2"/>
              <a:buChar char="§"/>
              <a:defRPr sz="2600"/>
            </a:lvl1pPr>
            <a:lvl2pPr marL="437380" indent="-192020">
              <a:buFont typeface="Wingdings" panose="05000000000000000000" pitchFamily="2" charset="2"/>
              <a:buChar char="§"/>
              <a:defRPr sz="2000"/>
            </a:lvl2pPr>
            <a:lvl3pPr marL="576062" indent="-138682">
              <a:buFont typeface="Wingdings" panose="05000000000000000000" pitchFamily="2" charset="2"/>
              <a:buChar char="§"/>
              <a:tabLst/>
              <a:defRPr sz="1600"/>
            </a:lvl3pPr>
            <a:lvl4pPr marL="725410" indent="-149349">
              <a:buFont typeface="Wingdings" panose="05000000000000000000" pitchFamily="2" charset="2"/>
              <a:buChar char="§"/>
              <a:defRPr/>
            </a:lvl4pPr>
            <a:lvl5pPr marL="864093" indent="-13868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9063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568597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41" y="2095070"/>
            <a:ext cx="9859116" cy="969219"/>
          </a:xfrm>
          <a:noFill/>
        </p:spPr>
        <p:txBody>
          <a:bodyPr tIns="75301" bIns="75301" anchor="t" anchorCtr="0">
            <a:spAutoFit/>
          </a:bodyPr>
          <a:lstStyle>
            <a:lvl1pPr>
              <a:defRPr sz="5900" spc="-8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4785989"/>
            <a:ext cx="9860673" cy="603414"/>
          </a:xfrm>
          <a:noFill/>
        </p:spPr>
        <p:txBody>
          <a:bodyPr lIns="150602" tIns="120481" rIns="150602" bIns="120481">
            <a:sp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marL="0" marR="0" lvl="0" indent="0" algn="ctr" defTabSz="76783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868"/>
            <a:ext cx="806773" cy="171991"/>
          </a:xfrm>
          <a:prstGeom prst="rect">
            <a:avLst/>
          </a:prstGeom>
        </p:spPr>
      </p:pic>
    </p:spTree>
    <p:extLst>
      <p:ext uri="{BB962C8B-B14F-4D97-AF65-F5344CB8AC3E}">
        <p14:creationId xmlns:p14="http://schemas.microsoft.com/office/powerpoint/2010/main" val="3659576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41" y="2084174"/>
            <a:ext cx="9859116" cy="969219"/>
          </a:xfrm>
          <a:noFill/>
        </p:spPr>
        <p:txBody>
          <a:bodyPr tIns="75301" bIns="75301" anchor="t" anchorCtr="0">
            <a:spAutoFit/>
          </a:bodyPr>
          <a:lstStyle>
            <a:lvl1pPr>
              <a:defRPr lang="en-US" sz="5900" b="0" kern="1200" cap="none" spc="-8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1"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marL="0" marR="0" lvl="0" indent="0" algn="ctr" defTabSz="76783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868"/>
            <a:ext cx="806773" cy="171991"/>
          </a:xfrm>
          <a:prstGeom prst="rect">
            <a:avLst/>
          </a:prstGeom>
        </p:spPr>
      </p:pic>
    </p:spTree>
    <p:extLst>
      <p:ext uri="{BB962C8B-B14F-4D97-AF65-F5344CB8AC3E}">
        <p14:creationId xmlns:p14="http://schemas.microsoft.com/office/powerpoint/2010/main" val="2712040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8" cy="6855512"/>
          </a:xfrm>
          <a:prstGeom prst="rect">
            <a:avLst/>
          </a:prstGeom>
        </p:spPr>
      </p:pic>
      <p:sp>
        <p:nvSpPr>
          <p:cNvPr id="2" name="Title 1"/>
          <p:cNvSpPr>
            <a:spLocks noGrp="1"/>
          </p:cNvSpPr>
          <p:nvPr>
            <p:ph type="title" hasCustomPrompt="1"/>
          </p:nvPr>
        </p:nvSpPr>
        <p:spPr>
          <a:xfrm>
            <a:off x="269239" y="2084173"/>
            <a:ext cx="11653523" cy="969219"/>
          </a:xfrm>
          <a:noFill/>
        </p:spPr>
        <p:txBody>
          <a:bodyPr tIns="75301" bIns="7530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6798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969219"/>
          </a:xfrm>
          <a:noFill/>
        </p:spPr>
        <p:txBody>
          <a:bodyPr tIns="75301" bIns="7530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69375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969219"/>
          </a:xfrm>
          <a:noFill/>
        </p:spPr>
        <p:txBody>
          <a:bodyPr tIns="75301" bIns="7530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00263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969219"/>
          </a:xfrm>
          <a:noFill/>
        </p:spPr>
        <p:txBody>
          <a:bodyPr tIns="75301" bIns="7530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57786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721954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969219"/>
          </a:xfrm>
          <a:noFill/>
        </p:spPr>
        <p:txBody>
          <a:bodyPr tIns="75301" bIns="7530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209546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647867"/>
          </a:xfrm>
        </p:spPr>
        <p:txBody>
          <a:bodyPr>
            <a:spAutoFit/>
          </a:bodyPr>
          <a:lstStyle>
            <a:lvl1pPr>
              <a:defRPr sz="54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451805" anchor="ctr" anchorCtr="0">
            <a:noAutofit/>
          </a:bodyPr>
          <a:lstStyle>
            <a:lvl1pPr marL="0" indent="0" algn="ctr">
              <a:buNone/>
              <a:defRPr sz="13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66878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375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044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90002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6834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407" tIns="38407" rIns="38407" bIns="38407" numCol="1" spcCol="0" rtlCol="0" fromWordArt="0" anchor="ctr" anchorCtr="0" forceAA="0" compatLnSpc="1">
            <a:prstTxWarp prst="textNoShape">
              <a:avLst/>
            </a:prstTxWarp>
            <a:noAutofit/>
          </a:bodyPr>
          <a:lstStyle/>
          <a:p>
            <a:pPr marL="0" marR="0" lvl="0" indent="0" algn="ctr" defTabSz="767830"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1" cy="1643250"/>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853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813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0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654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9187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5072678"/>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marL="0" marR="0" lvl="0" indent="0" algn="ctr" defTabSz="76783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6170703" y="6004183"/>
            <a:ext cx="5752044" cy="612647"/>
          </a:xfrm>
          <a:prstGeom prst="rect">
            <a:avLst/>
          </a:prstGeom>
          <a:noFill/>
          <a:ln w="12700">
            <a:noFill/>
            <a:miter lim="800000"/>
            <a:headEnd type="none" w="sm" len="sm"/>
            <a:tailEnd type="none" w="sm" len="sm"/>
          </a:ln>
          <a:effectLst/>
        </p:spPr>
        <p:txBody>
          <a:bodyPr vert="horz" wrap="square" lIns="150602" tIns="120481" rIns="150602" bIns="120481" numCol="1" anchor="t" anchorCtr="0" compatLnSpc="1">
            <a:prstTxWarp prst="textNoShape">
              <a:avLst/>
            </a:prstTxWarp>
            <a:spAutoFit/>
          </a:bodyPr>
          <a:lstStyle/>
          <a:p>
            <a:pPr marL="0" marR="0" lvl="0" indent="0" algn="r" defTabSz="767679"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 2015 Microsoft Corporation. All rights reserved.</a:t>
            </a:r>
          </a:p>
          <a:p>
            <a:pPr marL="0" marR="0" lvl="0" indent="0" algn="r" defTabSz="767741"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Windows and other product names are or may be registered trademarks and/or trademarks in the U.S. and/or other countries.</a:t>
            </a:r>
          </a:p>
          <a:p>
            <a:pPr marL="0" marR="0" lvl="0" indent="0" algn="r" defTabSz="767741"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MAKES NO WARRANTIES, EXPRESS, IMPLIED OR STATUTORY, AS TO THE INFORMATION IN THIS PRESENTATION.</a:t>
            </a:r>
          </a:p>
          <a:p>
            <a:pPr marL="0" marR="0" lvl="0" indent="0" algn="r" defTabSz="767679"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50"/>
            <a:ext cx="3227129" cy="687975"/>
          </a:xfrm>
          <a:prstGeom prst="rect">
            <a:avLst/>
          </a:prstGeom>
        </p:spPr>
      </p:pic>
    </p:spTree>
    <p:extLst>
      <p:ext uri="{BB962C8B-B14F-4D97-AF65-F5344CB8AC3E}">
        <p14:creationId xmlns:p14="http://schemas.microsoft.com/office/powerpoint/2010/main" val="281670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006427"/>
          </a:xfrm>
          <a:prstGeom prst="rect">
            <a:avLst/>
          </a:prstGeom>
        </p:spPr>
        <p:txBody>
          <a:bodyPr/>
          <a:lstStyle>
            <a:lvl1pPr marL="239219" indent="-239219">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592" indent="-231376">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811" indent="-239219">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8048" indent="-1882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285" indent="-18823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702068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006427"/>
          </a:xfrm>
          <a:prstGeom prst="rect">
            <a:avLst/>
          </a:prstGeom>
        </p:spPr>
        <p:txBody>
          <a:bodyPr/>
          <a:lstStyle>
            <a:lvl1pPr marL="239237" indent="-239237">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630" indent="-231394">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868" indent="-239237">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8120" indent="-1882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372" indent="-188252">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146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34902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43" y="6356803"/>
            <a:ext cx="2742188"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8113"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2" y="6356803"/>
            <a:ext cx="4114839"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0971" y="6356803"/>
            <a:ext cx="2742188" cy="364224"/>
          </a:xfrm>
          <a:prstGeom prst="rect">
            <a:avLst/>
          </a:prstGeom>
        </p:spPr>
        <p:txBody>
          <a:bodyPr lIns="75301" tIns="37650" rIns="75301" bIns="37650"/>
          <a:lstStyle/>
          <a:p>
            <a:pPr marL="0" marR="0" lvl="0" indent="0" algn="l" defTabSz="768113"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8113"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Tree>
    <p:extLst>
      <p:ext uri="{BB962C8B-B14F-4D97-AF65-F5344CB8AC3E}">
        <p14:creationId xmlns:p14="http://schemas.microsoft.com/office/powerpoint/2010/main" val="198883329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213934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952881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3" name="图片 2"/>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7777976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962284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0661214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972463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dirty="0"/>
              <a:t>Click to edit Master title style</a:t>
            </a:r>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286503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D90C2F-1DA0-41FD-BFC7-8C83158EF1B6}" type="datetimeFigureOut">
              <a:rPr lang="en-IN" smtClean="0"/>
              <a:t>17-01-2018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801723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875291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6310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dirty="0"/>
              <a:t>Click to edit Master text styles</a:t>
            </a:r>
          </a:p>
          <a:p>
            <a:pPr marL="3174" lvl="1" indent="0" algn="l" defTabSz="914089"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131710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0140233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31225495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28433459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36307078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292929"/>
                </a:solidFill>
                <a:effectLst/>
                <a:uLnTx/>
                <a:uFillTx/>
                <a:latin typeface="Segoe UI"/>
                <a:ea typeface="+mn-ea"/>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909572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7759806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dirty="0">
                <a:ln>
                  <a:noFill/>
                </a:ln>
                <a:solidFill>
                  <a:srgbClr val="292929"/>
                </a:solidFill>
                <a:effectLst/>
                <a:uLnTx/>
                <a:uFillTx/>
                <a:latin typeface="Segoe UI"/>
                <a:ea typeface="+mn-ea"/>
                <a:cs typeface="+mn-cs"/>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dirty="0">
                <a:ln>
                  <a:noFill/>
                </a:ln>
                <a:solidFill>
                  <a:srgbClr val="292929"/>
                </a:solidFill>
                <a:effectLst/>
                <a:uLnTx/>
                <a:uFillTx/>
                <a:latin typeface="Segoe UI"/>
                <a:ea typeface="+mn-ea"/>
                <a:cs typeface="+mn-cs"/>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dirty="0">
                <a:ln>
                  <a:noFill/>
                </a:ln>
                <a:solidFill>
                  <a:srgbClr val="292929"/>
                </a:solidFill>
                <a:effectLst/>
                <a:uLnTx/>
                <a:uFillTx/>
                <a:latin typeface="Segoe UI"/>
                <a:ea typeface="+mn-ea"/>
                <a:cs typeface="+mn-cs"/>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dirty="0">
                <a:ln>
                  <a:noFill/>
                </a:ln>
                <a:solidFill>
                  <a:srgbClr val="292929"/>
                </a:solidFill>
                <a:effectLst/>
                <a:uLnTx/>
                <a:uFillTx/>
                <a:latin typeface="Segoe UI"/>
                <a:ea typeface="+mn-ea"/>
                <a:cs typeface="+mn-cs"/>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dirty="0">
                <a:ln>
                  <a:noFill/>
                </a:ln>
                <a:solidFill>
                  <a:srgbClr val="292929"/>
                </a:solidFill>
                <a:effectLst/>
                <a:uLnTx/>
                <a:uFillTx/>
                <a:latin typeface="Segoe UI"/>
                <a:ea typeface="+mn-ea"/>
                <a:cs typeface="+mn-cs"/>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marL="0" marR="0" lvl="0" indent="0" algn="l" defTabSz="9138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 201</a:t>
            </a:r>
            <a:r>
              <a:rPr kumimoji="0" lang="en-US" altLang="zh-CN" sz="700"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4</a:t>
            </a:r>
            <a:r>
              <a:rPr kumimoji="0" lang="en-US" sz="700" b="0" i="0" u="none" strike="noStrike" kern="1200" cap="none" spc="0" normalizeH="0" baseline="0" noProof="0">
                <a:ln>
                  <a:noFill/>
                </a:ln>
                <a:gradFill>
                  <a:gsLst>
                    <a:gs pos="0">
                      <a:srgbClr val="292929"/>
                    </a:gs>
                    <a:gs pos="100000">
                      <a:srgbClr val="292929"/>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a:ln>
                  <a:noFill/>
                </a:ln>
                <a:gradFill>
                  <a:gsLst>
                    <a:gs pos="0">
                      <a:srgbClr val="292929"/>
                    </a:gs>
                    <a:gs pos="100000">
                      <a:srgbClr val="292929"/>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8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292929"/>
                    </a:gs>
                    <a:gs pos="100000">
                      <a:srgbClr val="292929"/>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86053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D90C2F-1DA0-41FD-BFC7-8C83158EF1B6}" type="datetimeFigureOut">
              <a:rPr lang="en-IN" smtClean="0"/>
              <a:t>17-01-2018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3264118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9734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8361861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3954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48647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3648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marL="0" marR="0" lvl="0" indent="0" algn="ctr" defTabSz="913711"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25"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F5F5F"/>
                </a:solidFill>
                <a:effectLst/>
                <a:uLnTx/>
                <a:uFillTx/>
                <a:latin typeface="Segoe UI"/>
                <a:ea typeface="+mn-ea"/>
                <a:cs typeface="+mn-cs"/>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25"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F5F5F"/>
                </a:solidFill>
                <a:effectLst/>
                <a:uLnTx/>
                <a:uFillTx/>
                <a:latin typeface="Segoe UI"/>
                <a:ea typeface="+mn-ea"/>
                <a:cs typeface="+mn-cs"/>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25"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F5F5F"/>
                </a:solidFill>
                <a:effectLst/>
                <a:uLnTx/>
                <a:uFillTx/>
                <a:latin typeface="Segoe UI"/>
                <a:ea typeface="+mn-ea"/>
                <a:cs typeface="+mn-cs"/>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25"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F5F5F"/>
                </a:solidFill>
                <a:effectLst/>
                <a:uLnTx/>
                <a:uFillTx/>
                <a:latin typeface="Segoe UI"/>
                <a:ea typeface="+mn-ea"/>
                <a:cs typeface="+mn-cs"/>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25"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F5F5F"/>
                </a:solidFill>
                <a:effectLst/>
                <a:uLnTx/>
                <a:uFillTx/>
                <a:latin typeface="Segoe UI"/>
                <a:ea typeface="+mn-ea"/>
                <a:cs typeface="+mn-cs"/>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a:t>Click to edit Master text styles</a:t>
            </a:r>
          </a:p>
          <a:p>
            <a:pPr marL="3175" lvl="1" indent="0">
              <a:spcBef>
                <a:spcPts val="0"/>
              </a:spcBef>
              <a:spcAft>
                <a:spcPts val="900"/>
              </a:spcAft>
              <a:buSzPct val="80000"/>
            </a:pPr>
            <a:r>
              <a:rPr lang="en-US" dirty="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Tree>
    <p:extLst>
      <p:ext uri="{BB962C8B-B14F-4D97-AF65-F5344CB8AC3E}">
        <p14:creationId xmlns:p14="http://schemas.microsoft.com/office/powerpoint/2010/main" val="532583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a:t>Click to edit Master text styles</a:t>
            </a:r>
          </a:p>
          <a:p>
            <a:pPr marL="3175" lvl="1" indent="0" algn="l" defTabSz="914363"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4059634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496266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326409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42987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BD90C2F-1DA0-41FD-BFC7-8C83158EF1B6}" type="datetimeFigureOut">
              <a:rPr lang="en-IN" smtClean="0"/>
              <a:t>17-01-2018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916500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757202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40002181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298846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9839533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6105536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5127967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2765148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8334866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90" y="6356803"/>
            <a:ext cx="2742188"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260"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3" y="6356803"/>
            <a:ext cx="4114839"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1018" y="6356803"/>
            <a:ext cx="2742188"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260"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
        <p:nvSpPr>
          <p:cNvPr id="7" name="Rectangle 6"/>
          <p:cNvSpPr/>
          <p:nvPr userDrawn="1"/>
        </p:nvSpPr>
        <p:spPr bwMode="gray">
          <a:xfrm>
            <a:off x="-29570" y="6409725"/>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042" tIns="120031" rIns="150042" bIns="120031" numCol="1" spcCol="0" rtlCol="0" fromWordArt="0" anchor="t" anchorCtr="0" forceAA="0" compatLnSpc="1">
            <a:prstTxWarp prst="textNoShape">
              <a:avLst/>
            </a:prstTxWarp>
            <a:noAutofit/>
          </a:bodyPr>
          <a:lstStyle/>
          <a:p>
            <a:pPr marL="0" marR="0" lvl="0" indent="0" algn="ctr" defTabSz="76497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2" y="6547903"/>
            <a:ext cx="806773"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735" y="2818951"/>
            <a:ext cx="4178052" cy="2727726"/>
          </a:xfrm>
          <a:prstGeom prst="rect">
            <a:avLst/>
          </a:prstGeom>
        </p:spPr>
      </p:pic>
    </p:spTree>
    <p:extLst>
      <p:ext uri="{BB962C8B-B14F-4D97-AF65-F5344CB8AC3E}">
        <p14:creationId xmlns:p14="http://schemas.microsoft.com/office/powerpoint/2010/main" val="19505786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94"/>
            <a:ext cx="11653523" cy="1658074"/>
          </a:xfrm>
        </p:spPr>
        <p:txBody>
          <a:bodyPr/>
          <a:lstStyle>
            <a:lvl1pPr marL="0" indent="0">
              <a:buNone/>
              <a:defRPr>
                <a:gradFill>
                  <a:gsLst>
                    <a:gs pos="20354">
                      <a:schemeClr val="tx2"/>
                    </a:gs>
                    <a:gs pos="40000">
                      <a:schemeClr val="tx2"/>
                    </a:gs>
                  </a:gsLst>
                  <a:lin ang="5400000" scaled="0"/>
                </a:gradFill>
              </a:defRPr>
            </a:lvl1pPr>
            <a:lvl2pPr marL="0" indent="0">
              <a:buFontTx/>
              <a:buNone/>
              <a:defRPr sz="1600"/>
            </a:lvl2pPr>
            <a:lvl3pPr marL="187537" indent="0">
              <a:buNone/>
              <a:defRPr/>
            </a:lvl3pPr>
            <a:lvl4pPr marL="375074" indent="0">
              <a:buNone/>
              <a:defRPr/>
            </a:lvl4pPr>
            <a:lvl5pPr marL="5626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8169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BD90C2F-1DA0-41FD-BFC7-8C83158EF1B6}" type="datetimeFigureOut">
              <a:rPr lang="en-IN" smtClean="0"/>
              <a:t>17-01-2018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7694086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94"/>
            <a:ext cx="11653523" cy="1658074"/>
          </a:xfrm>
        </p:spPr>
        <p:txBody>
          <a:bodyPr/>
          <a:lstStyle>
            <a:lvl1pPr marL="0" indent="0">
              <a:buNone/>
              <a:defRPr>
                <a:gradFill>
                  <a:gsLst>
                    <a:gs pos="1250">
                      <a:schemeClr val="tx1"/>
                    </a:gs>
                    <a:gs pos="99000">
                      <a:schemeClr val="tx1"/>
                    </a:gs>
                  </a:gsLst>
                  <a:lin ang="5400000" scaled="0"/>
                </a:gradFill>
              </a:defRPr>
            </a:lvl1pPr>
            <a:lvl2pPr marL="0" indent="0">
              <a:buFontTx/>
              <a:buNone/>
              <a:defRPr sz="1600"/>
            </a:lvl2pPr>
            <a:lvl3pPr marL="187537" indent="0">
              <a:buNone/>
              <a:defRPr/>
            </a:lvl3pPr>
            <a:lvl4pPr marL="375074" indent="0">
              <a:buNone/>
              <a:defRPr/>
            </a:lvl4pPr>
            <a:lvl5pPr marL="5626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64020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98"/>
            <a:ext cx="11653523" cy="1725784"/>
          </a:xfrm>
        </p:spPr>
        <p:txBody>
          <a:bodyPr>
            <a:spAutoFit/>
          </a:bodyPr>
          <a:lstStyle>
            <a:lvl1pPr>
              <a:buClr>
                <a:schemeClr val="tx2"/>
              </a:buClr>
              <a:defRPr sz="33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9585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98"/>
            <a:ext cx="11653523" cy="1725784"/>
          </a:xfrm>
        </p:spPr>
        <p:txBody>
          <a:bodyPr>
            <a:spAutoFit/>
          </a:bodyPr>
          <a:lstStyle>
            <a:lvl1pPr>
              <a:defRPr sz="3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3121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9" y="1189196"/>
            <a:ext cx="5378548" cy="1561124"/>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143" indent="0">
              <a:buNone/>
              <a:tabLst/>
              <a:defRPr sz="1600"/>
            </a:lvl3pPr>
            <a:lvl4pPr marL="377681" indent="0">
              <a:buNone/>
              <a:defRPr/>
            </a:lvl4pPr>
            <a:lvl5pPr marL="5626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62" y="1189196"/>
            <a:ext cx="5378548" cy="1561124"/>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143" indent="0">
              <a:buNone/>
              <a:tabLst/>
              <a:defRPr sz="1600"/>
            </a:lvl3pPr>
            <a:lvl4pPr marL="377681" indent="0">
              <a:buNone/>
              <a:defRPr/>
            </a:lvl4pPr>
            <a:lvl5pPr marL="5626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0527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9" y="1189196"/>
            <a:ext cx="5378548" cy="1561124"/>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143" indent="0">
              <a:buNone/>
              <a:tabLst/>
              <a:defRPr sz="1600"/>
            </a:lvl3pPr>
            <a:lvl4pPr marL="377681" indent="0">
              <a:buNone/>
              <a:defRPr/>
            </a:lvl4pPr>
            <a:lvl5pPr marL="5626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62" y="1189196"/>
            <a:ext cx="5378548" cy="1561124"/>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143" indent="0">
              <a:buNone/>
              <a:tabLst/>
              <a:defRPr sz="1600"/>
            </a:lvl3pPr>
            <a:lvl4pPr marL="377681" indent="0">
              <a:buNone/>
              <a:defRPr/>
            </a:lvl4pPr>
            <a:lvl5pPr marL="5626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6983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9" y="1189195"/>
            <a:ext cx="5378548" cy="1628835"/>
          </a:xfrm>
        </p:spPr>
        <p:txBody>
          <a:bodyPr wrap="square">
            <a:spAutoFit/>
          </a:bodyPr>
          <a:lstStyle>
            <a:lvl1pPr marL="235728" indent="-235728">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5748" indent="-191307">
              <a:buFont typeface="Wingdings" panose="05000000000000000000" pitchFamily="2" charset="2"/>
              <a:buChar char="§"/>
              <a:defRPr sz="2000"/>
            </a:lvl2pPr>
            <a:lvl3pPr marL="573925" indent="-138192">
              <a:buFont typeface="Wingdings" panose="05000000000000000000" pitchFamily="2" charset="2"/>
              <a:buChar char="§"/>
              <a:tabLst/>
              <a:defRPr sz="1600"/>
            </a:lvl3pPr>
            <a:lvl4pPr marL="722716" indent="-148793">
              <a:buFont typeface="Wingdings" panose="05000000000000000000" pitchFamily="2" charset="2"/>
              <a:buChar char="§"/>
              <a:defRPr/>
            </a:lvl4pPr>
            <a:lvl5pPr marL="860883" indent="-13819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62" y="1189195"/>
            <a:ext cx="5378548" cy="1628835"/>
          </a:xfrm>
        </p:spPr>
        <p:txBody>
          <a:bodyPr wrap="square">
            <a:spAutoFit/>
          </a:bodyPr>
          <a:lstStyle>
            <a:lvl1pPr marL="235728" indent="-235728">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5748" indent="-191307">
              <a:buFont typeface="Wingdings" panose="05000000000000000000" pitchFamily="2" charset="2"/>
              <a:buChar char="§"/>
              <a:defRPr sz="2000"/>
            </a:lvl2pPr>
            <a:lvl3pPr marL="573925" indent="-138192">
              <a:buFont typeface="Wingdings" panose="05000000000000000000" pitchFamily="2" charset="2"/>
              <a:buChar char="§"/>
              <a:tabLst/>
              <a:defRPr sz="1600"/>
            </a:lvl3pPr>
            <a:lvl4pPr marL="722716" indent="-148793">
              <a:buFont typeface="Wingdings" panose="05000000000000000000" pitchFamily="2" charset="2"/>
              <a:buChar char="§"/>
              <a:defRPr/>
            </a:lvl4pPr>
            <a:lvl5pPr marL="860883" indent="-13819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8081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9" y="1189195"/>
            <a:ext cx="5378548" cy="1628835"/>
          </a:xfrm>
        </p:spPr>
        <p:txBody>
          <a:bodyPr wrap="square">
            <a:spAutoFit/>
          </a:bodyPr>
          <a:lstStyle>
            <a:lvl1pPr marL="235728" indent="-235728">
              <a:spcBef>
                <a:spcPts val="1008"/>
              </a:spcBef>
              <a:buClr>
                <a:schemeClr val="tx1"/>
              </a:buClr>
              <a:buFont typeface="Wingdings" panose="05000000000000000000" pitchFamily="2" charset="2"/>
              <a:buChar char="§"/>
              <a:defRPr sz="2600"/>
            </a:lvl1pPr>
            <a:lvl2pPr marL="435748" indent="-191307">
              <a:buFont typeface="Wingdings" panose="05000000000000000000" pitchFamily="2" charset="2"/>
              <a:buChar char="§"/>
              <a:defRPr sz="2000"/>
            </a:lvl2pPr>
            <a:lvl3pPr marL="573925" indent="-138192">
              <a:buFont typeface="Wingdings" panose="05000000000000000000" pitchFamily="2" charset="2"/>
              <a:buChar char="§"/>
              <a:tabLst/>
              <a:defRPr sz="1600"/>
            </a:lvl3pPr>
            <a:lvl4pPr marL="722716" indent="-148793">
              <a:buFont typeface="Wingdings" panose="05000000000000000000" pitchFamily="2" charset="2"/>
              <a:buChar char="§"/>
              <a:defRPr/>
            </a:lvl4pPr>
            <a:lvl5pPr marL="860883" indent="-13819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62" y="1189195"/>
            <a:ext cx="5378548" cy="1628835"/>
          </a:xfrm>
        </p:spPr>
        <p:txBody>
          <a:bodyPr wrap="square">
            <a:spAutoFit/>
          </a:bodyPr>
          <a:lstStyle>
            <a:lvl1pPr marL="235728" indent="-235728">
              <a:spcBef>
                <a:spcPts val="1008"/>
              </a:spcBef>
              <a:buClr>
                <a:schemeClr val="tx1"/>
              </a:buClr>
              <a:buFont typeface="Wingdings" panose="05000000000000000000" pitchFamily="2" charset="2"/>
              <a:buChar char="§"/>
              <a:defRPr sz="2600"/>
            </a:lvl1pPr>
            <a:lvl2pPr marL="435748" indent="-191307">
              <a:buFont typeface="Wingdings" panose="05000000000000000000" pitchFamily="2" charset="2"/>
              <a:buChar char="§"/>
              <a:defRPr sz="2000"/>
            </a:lvl2pPr>
            <a:lvl3pPr marL="573925" indent="-138192">
              <a:buFont typeface="Wingdings" panose="05000000000000000000" pitchFamily="2" charset="2"/>
              <a:buChar char="§"/>
              <a:tabLst/>
              <a:defRPr sz="1600"/>
            </a:lvl3pPr>
            <a:lvl4pPr marL="722716" indent="-148793">
              <a:buFont typeface="Wingdings" panose="05000000000000000000" pitchFamily="2" charset="2"/>
              <a:buChar char="§"/>
              <a:defRPr/>
            </a:lvl4pPr>
            <a:lvl5pPr marL="860883" indent="-13819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8577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93458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41" y="2095086"/>
            <a:ext cx="9859116" cy="968654"/>
          </a:xfrm>
          <a:noFill/>
        </p:spPr>
        <p:txBody>
          <a:bodyPr tIns="75021" bIns="75021" anchor="t" anchorCtr="0">
            <a:spAutoFit/>
          </a:bodyPr>
          <a:lstStyle>
            <a:lvl1pPr>
              <a:defRPr sz="5900" spc="-8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4786008"/>
            <a:ext cx="9860673" cy="602505"/>
          </a:xfrm>
          <a:noFill/>
        </p:spPr>
        <p:txBody>
          <a:bodyPr lIns="150042" tIns="120031" rIns="150042" bIns="120031">
            <a:sp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042" tIns="120031" rIns="150042" bIns="120031" numCol="1" spcCol="0" rtlCol="0" fromWordArt="0" anchor="t" anchorCtr="0" forceAA="0" compatLnSpc="1">
            <a:prstTxWarp prst="textNoShape">
              <a:avLst/>
            </a:prstTxWarp>
            <a:noAutofit/>
          </a:bodyPr>
          <a:lstStyle/>
          <a:p>
            <a:pPr marL="0" marR="0" lvl="0" indent="0" algn="ctr" defTabSz="76497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903"/>
            <a:ext cx="806773" cy="171991"/>
          </a:xfrm>
          <a:prstGeom prst="rect">
            <a:avLst/>
          </a:prstGeom>
        </p:spPr>
      </p:pic>
    </p:spTree>
    <p:extLst>
      <p:ext uri="{BB962C8B-B14F-4D97-AF65-F5344CB8AC3E}">
        <p14:creationId xmlns:p14="http://schemas.microsoft.com/office/powerpoint/2010/main" val="155554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41" y="2084191"/>
            <a:ext cx="9859116" cy="968654"/>
          </a:xfrm>
          <a:noFill/>
        </p:spPr>
        <p:txBody>
          <a:bodyPr tIns="75021" bIns="75021" anchor="t" anchorCtr="0">
            <a:spAutoFit/>
          </a:bodyPr>
          <a:lstStyle>
            <a:lvl1pPr>
              <a:defRPr lang="en-US" sz="5900" b="0" kern="1200" cap="none" spc="-8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042" tIns="120031" rIns="150042" bIns="120031" numCol="1" spcCol="0" rtlCol="0" fromWordArt="0" anchor="t" anchorCtr="0" forceAA="0" compatLnSpc="1">
            <a:prstTxWarp prst="textNoShape">
              <a:avLst/>
            </a:prstTxWarp>
            <a:noAutofit/>
          </a:bodyPr>
          <a:lstStyle/>
          <a:p>
            <a:pPr marL="0" marR="0" lvl="0" indent="0" algn="ctr" defTabSz="76497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903"/>
            <a:ext cx="806773" cy="171991"/>
          </a:xfrm>
          <a:prstGeom prst="rect">
            <a:avLst/>
          </a:prstGeom>
        </p:spPr>
      </p:pic>
    </p:spTree>
    <p:extLst>
      <p:ext uri="{BB962C8B-B14F-4D97-AF65-F5344CB8AC3E}">
        <p14:creationId xmlns:p14="http://schemas.microsoft.com/office/powerpoint/2010/main" val="3605630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BD90C2F-1DA0-41FD-BFC7-8C83158EF1B6}" type="datetimeFigureOut">
              <a:rPr lang="en-IN" smtClean="0"/>
              <a:t>17-01-2018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3710163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39" y="2084189"/>
            <a:ext cx="11653523" cy="968654"/>
          </a:xfrm>
          <a:noFill/>
        </p:spPr>
        <p:txBody>
          <a:bodyPr tIns="75021" bIns="7502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808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654"/>
          </a:xfrm>
          <a:noFill/>
        </p:spPr>
        <p:txBody>
          <a:bodyPr tIns="75021" bIns="7502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14516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654"/>
          </a:xfrm>
          <a:noFill/>
        </p:spPr>
        <p:txBody>
          <a:bodyPr tIns="75021" bIns="7502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2820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654"/>
          </a:xfrm>
          <a:noFill/>
        </p:spPr>
        <p:txBody>
          <a:bodyPr tIns="75021" bIns="7502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9964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654"/>
          </a:xfrm>
          <a:noFill/>
        </p:spPr>
        <p:txBody>
          <a:bodyPr tIns="75021" bIns="7502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36375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89" y="1217213"/>
            <a:ext cx="5378548" cy="1647301"/>
          </a:xfrm>
        </p:spPr>
        <p:txBody>
          <a:bodyPr>
            <a:spAutoFit/>
          </a:bodyPr>
          <a:lstStyle>
            <a:lvl1pPr>
              <a:defRPr sz="54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9" y="1"/>
            <a:ext cx="6094444" cy="6856100"/>
          </a:xfrm>
          <a:blipFill>
            <a:blip r:embed="rId2"/>
            <a:stretch>
              <a:fillRect/>
            </a:stretch>
          </a:blipFill>
        </p:spPr>
        <p:txBody>
          <a:bodyPr tIns="450125" anchor="ctr" anchorCtr="0">
            <a:noAutofit/>
          </a:bodyPr>
          <a:lstStyle>
            <a:lvl1pPr marL="0" indent="0" algn="ctr">
              <a:buNone/>
              <a:defRPr sz="13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815342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762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850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2376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8503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90C2F-1DA0-41FD-BFC7-8C83158EF1B6}" type="datetimeFigureOut">
              <a:rPr lang="en-IN" smtClean="0"/>
              <a:t>17-01-2018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32536792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67" tIns="38267" rIns="38267" bIns="38267" numCol="1" spcCol="0" rtlCol="0" fromWordArt="0" anchor="ctr" anchorCtr="0" forceAA="0" compatLnSpc="1">
            <a:prstTxWarp prst="textNoShape">
              <a:avLst/>
            </a:prstTxWarp>
            <a:noAutofit/>
          </a:bodyPr>
          <a:lstStyle/>
          <a:p>
            <a:pPr marL="0" marR="0" lvl="0" indent="0" algn="ctr" defTabSz="76497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89" y="1197340"/>
            <a:ext cx="11653521" cy="1642685"/>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843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79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68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62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751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6"/>
            <a:ext cx="12191377" cy="6858623"/>
          </a:xfrm>
          <a:prstGeom prst="rect">
            <a:avLst/>
          </a:prstGeom>
        </p:spPr>
      </p:pic>
      <p:sp>
        <p:nvSpPr>
          <p:cNvPr id="6" name="Rectangle 5"/>
          <p:cNvSpPr/>
          <p:nvPr userDrawn="1"/>
        </p:nvSpPr>
        <p:spPr bwMode="gray">
          <a:xfrm>
            <a:off x="0" y="5072681"/>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266" rIns="0" bIns="38266" numCol="1" rtlCol="0" anchor="ctr" anchorCtr="0" compatLnSpc="1">
            <a:prstTxWarp prst="textNoShape">
              <a:avLst/>
            </a:prstTxWarp>
          </a:bodyPr>
          <a:lstStyle/>
          <a:p>
            <a:pPr marL="0" marR="0" lvl="0" indent="0" algn="ctr" defTabSz="76497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6170703" y="6004196"/>
            <a:ext cx="5752044" cy="611738"/>
          </a:xfrm>
          <a:prstGeom prst="rect">
            <a:avLst/>
          </a:prstGeom>
          <a:noFill/>
          <a:ln w="12700">
            <a:noFill/>
            <a:miter lim="800000"/>
            <a:headEnd type="none" w="sm" len="sm"/>
            <a:tailEnd type="none" w="sm" len="sm"/>
          </a:ln>
          <a:effectLst/>
        </p:spPr>
        <p:txBody>
          <a:bodyPr vert="horz" wrap="square" lIns="150042" tIns="120031" rIns="150042" bIns="120031" numCol="1" anchor="t" anchorCtr="0" compatLnSpc="1">
            <a:prstTxWarp prst="textNoShape">
              <a:avLst/>
            </a:prstTxWarp>
            <a:spAutoFit/>
          </a:bodyPr>
          <a:lstStyle/>
          <a:p>
            <a:pPr marL="0" marR="0" lvl="0" indent="0" algn="r" defTabSz="764828"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 2015 Microsoft Corporation. All rights reserved.</a:t>
            </a:r>
          </a:p>
          <a:p>
            <a:pPr marL="0" marR="0" lvl="0" indent="0" algn="r" defTabSz="764890"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Windows and other product names are or may be registered trademarks and/or trademarks in the U.S. and/or other countries.</a:t>
            </a:r>
          </a:p>
          <a:p>
            <a:pPr marL="0" marR="0" lvl="0" indent="0" algn="r" defTabSz="764890"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MAKES NO WARRANTIES, EXPRESS, IMPLIED OR STATUTORY, AS TO THE INFORMATION IN THIS PRESENTATION.</a:t>
            </a:r>
          </a:p>
          <a:p>
            <a:pPr marL="0" marR="0" lvl="0" indent="0" algn="r" defTabSz="764828"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85"/>
            <a:ext cx="3227129" cy="687975"/>
          </a:xfrm>
          <a:prstGeom prst="rect">
            <a:avLst/>
          </a:prstGeom>
        </p:spPr>
      </p:pic>
    </p:spTree>
    <p:extLst>
      <p:ext uri="{BB962C8B-B14F-4D97-AF65-F5344CB8AC3E}">
        <p14:creationId xmlns:p14="http://schemas.microsoft.com/office/powerpoint/2010/main" val="2387686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94"/>
            <a:ext cx="11653523" cy="2005861"/>
          </a:xfrm>
          <a:prstGeom prst="rect">
            <a:avLst/>
          </a:prstGeom>
        </p:spPr>
        <p:txBody>
          <a:bodyPr/>
          <a:lstStyle>
            <a:lvl1pPr marL="238328" indent="-238328">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8843" indent="-230520">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181" indent="-238328">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4713" indent="-187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251" indent="-187537">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27531" tIns="63765" rIns="127531" bIns="63765"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9633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94"/>
            <a:ext cx="11653523" cy="2005861"/>
          </a:xfrm>
          <a:prstGeom prst="rect">
            <a:avLst/>
          </a:prstGeom>
        </p:spPr>
        <p:txBody>
          <a:bodyPr/>
          <a:lstStyle>
            <a:lvl1pPr marL="238346" indent="-23834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68881" indent="-230537">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7239" indent="-238346">
              <a:buClr>
                <a:schemeClr val="tx1"/>
              </a:buClr>
              <a:buSzPct val="90000"/>
              <a:buFont typeface="Arial" pitchFamily="34" charset="0"/>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4786" indent="-1875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2338" indent="-187552">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5853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90" y="6356803"/>
            <a:ext cx="2742188"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260"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3" y="6356803"/>
            <a:ext cx="4114839"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1018" y="6356803"/>
            <a:ext cx="2742188" cy="364224"/>
          </a:xfrm>
          <a:prstGeom prst="rect">
            <a:avLst/>
          </a:prstGeom>
        </p:spPr>
        <p:txBody>
          <a:bodyPr lIns="75021" tIns="37510" rIns="75021" bIns="37510"/>
          <a:lstStyle/>
          <a:p>
            <a:pPr marL="0" marR="0" lvl="0" indent="0" algn="l" defTabSz="765260"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260"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Tree>
    <p:extLst>
      <p:ext uri="{BB962C8B-B14F-4D97-AF65-F5344CB8AC3E}">
        <p14:creationId xmlns:p14="http://schemas.microsoft.com/office/powerpoint/2010/main" val="35025753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a:xfrm>
            <a:off x="838883" y="6356803"/>
            <a:ext cx="2742188"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fld id="{0626A314-07C3-4D18-A5FC-2D5811D0A94B}" type="datetimeFigureOut">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667" rtl="0" eaLnBrk="1" fontAlgn="auto" latinLnBrk="0" hangingPunct="1">
                <a:lnSpc>
                  <a:spcPct val="100000"/>
                </a:lnSpc>
                <a:spcBef>
                  <a:spcPts val="0"/>
                </a:spcBef>
                <a:spcAft>
                  <a:spcPts val="0"/>
                </a:spcAft>
                <a:buClrTx/>
                <a:buSzTx/>
                <a:buFontTx/>
                <a:buNone/>
                <a:tabLst/>
                <a:defRPr/>
              </a:pPr>
              <a:t>17/01/2018</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Footer Placeholder 3"/>
          <p:cNvSpPr>
            <a:spLocks noGrp="1"/>
          </p:cNvSpPr>
          <p:nvPr>
            <p:ph type="ftr" sz="quarter" idx="11"/>
          </p:nvPr>
        </p:nvSpPr>
        <p:spPr>
          <a:xfrm>
            <a:off x="4038583" y="6356803"/>
            <a:ext cx="4114839"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8611011" y="6356803"/>
            <a:ext cx="2742188" cy="364224"/>
          </a:xfrm>
          <a:prstGeom prst="rect">
            <a:avLst/>
          </a:prstGeom>
        </p:spPr>
        <p:txBody>
          <a:bodyPr lIns="75061" tIns="37530" rIns="75061" bIns="37530"/>
          <a:lstStyle/>
          <a:p>
            <a:pPr marL="0" marR="0" lvl="0" indent="0" algn="l" defTabSz="765667" rtl="0" eaLnBrk="1" fontAlgn="auto" latinLnBrk="0" hangingPunct="1">
              <a:lnSpc>
                <a:spcPct val="100000"/>
              </a:lnSpc>
              <a:spcBef>
                <a:spcPts val="0"/>
              </a:spcBef>
              <a:spcAft>
                <a:spcPts val="0"/>
              </a:spcAft>
              <a:buClrTx/>
              <a:buSzTx/>
              <a:buFontTx/>
              <a:buNone/>
              <a:tabLst/>
              <a:defRPr/>
            </a:pPr>
            <a:fld id="{FB0C7228-8968-4EAD-A859-852F0E05042B}" type="slidenum">
              <a:rPr kumimoji="0" lang="en-NZ" sz="15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765667" rtl="0" eaLnBrk="1" fontAlgn="auto" latinLnBrk="0" hangingPunct="1">
                <a:lnSpc>
                  <a:spcPct val="100000"/>
                </a:lnSpc>
                <a:spcBef>
                  <a:spcPts val="0"/>
                </a:spcBef>
                <a:spcAft>
                  <a:spcPts val="0"/>
                </a:spcAft>
                <a:buClrTx/>
                <a:buSzTx/>
                <a:buFontTx/>
                <a:buNone/>
                <a:tabLst/>
                <a:defRPr/>
              </a:pPr>
              <a:t>‹#›</a:t>
            </a:fld>
            <a:endParaRPr kumimoji="0" lang="en-NZ" sz="15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1"/>
            <a:ext cx="12251139" cy="6865782"/>
          </a:xfrm>
          <a:prstGeom prst="rect">
            <a:avLst/>
          </a:prstGeom>
        </p:spPr>
      </p:pic>
      <p:sp>
        <p:nvSpPr>
          <p:cNvPr id="7" name="Rectangle 6"/>
          <p:cNvSpPr/>
          <p:nvPr userDrawn="1"/>
        </p:nvSpPr>
        <p:spPr bwMode="gray">
          <a:xfrm>
            <a:off x="-29570" y="6409725"/>
            <a:ext cx="12251139" cy="4560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122" tIns="120095" rIns="150122" bIns="120095" numCol="1" spcCol="0" rtlCol="0" fromWordArt="0" anchor="t" anchorCtr="0" forceAA="0" compatLnSpc="1">
            <a:prstTxWarp prst="textNoShape">
              <a:avLst/>
            </a:prstTxWarp>
            <a:noAutofit/>
          </a:bodyPr>
          <a:lstStyle/>
          <a:p>
            <a:pPr marL="0" marR="0" lvl="0" indent="0" algn="ctr" defTabSz="765386"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5742" y="6547898"/>
            <a:ext cx="806773" cy="17199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7729" y="2818951"/>
            <a:ext cx="4178052" cy="2727726"/>
          </a:xfrm>
          <a:prstGeom prst="rect">
            <a:avLst/>
          </a:prstGeom>
        </p:spPr>
      </p:pic>
    </p:spTree>
    <p:extLst>
      <p:ext uri="{BB962C8B-B14F-4D97-AF65-F5344CB8AC3E}">
        <p14:creationId xmlns:p14="http://schemas.microsoft.com/office/powerpoint/2010/main" val="296518230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a:solidFill>
            <a:srgbClr val="5C2D91"/>
          </a:solidFill>
        </p:spPr>
      </p:pic>
      <p:sp>
        <p:nvSpPr>
          <p:cNvPr id="9" name="Title 1"/>
          <p:cNvSpPr>
            <a:spLocks noGrp="1"/>
          </p:cNvSpPr>
          <p:nvPr>
            <p:ph type="title" hasCustomPrompt="1"/>
          </p:nvPr>
        </p:nvSpPr>
        <p:spPr>
          <a:xfrm>
            <a:off x="269302" y="2730214"/>
            <a:ext cx="8964185" cy="1494254"/>
          </a:xfrm>
          <a:solidFill>
            <a:srgbClr val="0078D7"/>
          </a:solidFill>
        </p:spPr>
        <p:txBody>
          <a:bodyPr lIns="120095" tIns="75061" rIns="120095" bIns="75061" anchor="t" anchorCtr="0"/>
          <a:lstStyle>
            <a:lvl1pPr>
              <a:defRPr sz="4400" spc="-82" baseline="0">
                <a:solidFill>
                  <a:schemeClr val="bg1"/>
                </a:solidFill>
              </a:defRPr>
            </a:lvl1pPr>
          </a:lstStyle>
          <a:p>
            <a:r>
              <a:rPr lang="en-US" dirty="0"/>
              <a:t>Session title</a:t>
            </a:r>
          </a:p>
        </p:txBody>
      </p:sp>
      <p:sp>
        <p:nvSpPr>
          <p:cNvPr id="5" name="Text Placeholder 4"/>
          <p:cNvSpPr>
            <a:spLocks noGrp="1"/>
          </p:cNvSpPr>
          <p:nvPr>
            <p:ph type="body" sz="quarter" idx="12" hasCustomPrompt="1"/>
          </p:nvPr>
        </p:nvSpPr>
        <p:spPr>
          <a:xfrm>
            <a:off x="269304" y="4225797"/>
            <a:ext cx="7171337" cy="622775"/>
          </a:xfrm>
          <a:solidFill>
            <a:schemeClr val="accent2"/>
          </a:solidFill>
        </p:spPr>
        <p:txBody>
          <a:bodyPr lIns="120095" tIns="90079" rIns="120095" bIns="90079">
            <a:noAutofit/>
          </a:bodyPr>
          <a:lstStyle>
            <a:lvl1pPr marL="0" indent="0">
              <a:spcBef>
                <a:spcPts val="0"/>
              </a:spcBef>
              <a:buNone/>
              <a:defRPr sz="2600" spc="0" baseline="0">
                <a:solidFill>
                  <a:schemeClr val="bg1"/>
                </a:solidFill>
                <a:latin typeface="+mj-lt"/>
              </a:defRPr>
            </a:lvl1pPr>
          </a:lstStyle>
          <a:p>
            <a:pPr lvl="0"/>
            <a:r>
              <a:rPr lang="en-US" dirty="0"/>
              <a:t>Speaker Name</a:t>
            </a:r>
          </a:p>
        </p:txBody>
      </p:sp>
      <p:sp>
        <p:nvSpPr>
          <p:cNvPr id="7" name="Rectangle 6"/>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122" tIns="120095" rIns="150122" bIns="120095" numCol="1" spcCol="0" rtlCol="0" fromWordArt="0" anchor="t" anchorCtr="0" forceAA="0" compatLnSpc="1">
            <a:prstTxWarp prst="textNoShape">
              <a:avLst/>
            </a:prstTxWarp>
            <a:noAutofit/>
          </a:bodyPr>
          <a:lstStyle/>
          <a:p>
            <a:pPr marL="0" marR="0" lvl="0" indent="0" algn="ctr" defTabSz="765386"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4" y="6547898"/>
            <a:ext cx="806773" cy="171991"/>
          </a:xfrm>
          <a:prstGeom prst="rect">
            <a:avLst/>
          </a:prstGeom>
        </p:spPr>
      </p:pic>
      <p:sp>
        <p:nvSpPr>
          <p:cNvPr id="4" name="Text Placeholder 3"/>
          <p:cNvSpPr>
            <a:spLocks noGrp="1"/>
          </p:cNvSpPr>
          <p:nvPr>
            <p:ph type="body" sz="quarter" idx="13" hasCustomPrompt="1"/>
          </p:nvPr>
        </p:nvSpPr>
        <p:spPr>
          <a:xfrm>
            <a:off x="7462786" y="4232947"/>
            <a:ext cx="1770701" cy="511687"/>
          </a:xfrm>
          <a:solidFill>
            <a:schemeClr val="accent3"/>
          </a:solidFill>
        </p:spPr>
        <p:txBody>
          <a:bodyPr/>
          <a:lstStyle>
            <a:lvl1pPr marL="0" indent="0" algn="ctr">
              <a:buFontTx/>
              <a:buNone/>
              <a:defRPr sz="2600" baseline="0">
                <a:solidFill>
                  <a:schemeClr val="bg1"/>
                </a:solidFill>
                <a:latin typeface="+mj-lt"/>
              </a:defRPr>
            </a:lvl1pPr>
            <a:lvl2pPr marL="281456" indent="0">
              <a:buFontTx/>
              <a:buNone/>
              <a:defRPr sz="1300">
                <a:latin typeface="+mn-lt"/>
              </a:defRPr>
            </a:lvl2pPr>
            <a:lvl3pPr marL="469092" indent="0">
              <a:buFontTx/>
              <a:buNone/>
              <a:defRPr sz="1300">
                <a:latin typeface="+mn-lt"/>
              </a:defRPr>
            </a:lvl3pPr>
            <a:lvl4pPr marL="656731" indent="0">
              <a:buFontTx/>
              <a:buNone/>
              <a:defRPr sz="1300">
                <a:latin typeface="+mn-lt"/>
              </a:defRPr>
            </a:lvl4pPr>
            <a:lvl5pPr marL="844368" indent="0">
              <a:buFontTx/>
              <a:buNone/>
              <a:defRPr sz="1300">
                <a:latin typeface="+mn-lt"/>
              </a:defRPr>
            </a:lvl5pPr>
          </a:lstStyle>
          <a:p>
            <a:pPr lvl="0"/>
            <a:r>
              <a:rPr lang="en-US" dirty="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9836" y="1317698"/>
            <a:ext cx="4640865" cy="1364205"/>
          </a:xfrm>
          <a:prstGeom prst="rect">
            <a:avLst/>
          </a:prstGeom>
        </p:spPr>
      </p:pic>
    </p:spTree>
    <p:extLst>
      <p:ext uri="{BB962C8B-B14F-4D97-AF65-F5344CB8AC3E}">
        <p14:creationId xmlns:p14="http://schemas.microsoft.com/office/powerpoint/2010/main" val="1687445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94"/>
            <a:ext cx="11653523" cy="1658154"/>
          </a:xfrm>
        </p:spPr>
        <p:txBody>
          <a:bodyPr/>
          <a:lstStyle>
            <a:lvl1pPr marL="0" indent="0">
              <a:buNone/>
              <a:defRPr>
                <a:gradFill>
                  <a:gsLst>
                    <a:gs pos="20354">
                      <a:schemeClr val="tx2"/>
                    </a:gs>
                    <a:gs pos="40000">
                      <a:schemeClr val="tx2"/>
                    </a:gs>
                  </a:gsLst>
                  <a:lin ang="5400000" scaled="0"/>
                </a:gradFill>
              </a:defRPr>
            </a:lvl1pPr>
            <a:lvl2pPr marL="0" indent="0">
              <a:buFontTx/>
              <a:buNone/>
              <a:defRPr sz="1600"/>
            </a:lvl2pPr>
            <a:lvl3pPr marL="187637" indent="0">
              <a:buNone/>
              <a:defRPr/>
            </a:lvl3pPr>
            <a:lvl4pPr marL="375274" indent="0">
              <a:buNone/>
              <a:defRPr/>
            </a:lvl4pPr>
            <a:lvl5pPr marL="5629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990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94"/>
            <a:ext cx="11653523" cy="1658154"/>
          </a:xfrm>
        </p:spPr>
        <p:txBody>
          <a:bodyPr/>
          <a:lstStyle>
            <a:lvl1pPr marL="0" indent="0">
              <a:buNone/>
              <a:defRPr>
                <a:gradFill>
                  <a:gsLst>
                    <a:gs pos="1250">
                      <a:schemeClr val="tx1"/>
                    </a:gs>
                    <a:gs pos="99000">
                      <a:schemeClr val="tx1"/>
                    </a:gs>
                  </a:gsLst>
                  <a:lin ang="5400000" scaled="0"/>
                </a:gradFill>
              </a:defRPr>
            </a:lvl1pPr>
            <a:lvl2pPr marL="0" indent="0">
              <a:buFontTx/>
              <a:buNone/>
              <a:defRPr sz="1600"/>
            </a:lvl2pPr>
            <a:lvl3pPr marL="187637" indent="0">
              <a:buNone/>
              <a:defRPr/>
            </a:lvl3pPr>
            <a:lvl4pPr marL="375274" indent="0">
              <a:buNone/>
              <a:defRPr/>
            </a:lvl4pPr>
            <a:lvl5pPr marL="5629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158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94"/>
            <a:ext cx="11653523" cy="1725865"/>
          </a:xfrm>
        </p:spPr>
        <p:txBody>
          <a:bodyPr>
            <a:spAutoFit/>
          </a:bodyPr>
          <a:lstStyle>
            <a:lvl1pPr>
              <a:buClr>
                <a:schemeClr val="tx2"/>
              </a:buClr>
              <a:defRPr sz="33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5059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D90C2F-1DA0-41FD-BFC7-8C83158EF1B6}" type="datetimeFigureOut">
              <a:rPr lang="en-IN" smtClean="0"/>
              <a:t>17-01-2018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2773575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94"/>
            <a:ext cx="11653523" cy="1725865"/>
          </a:xfrm>
        </p:spPr>
        <p:txBody>
          <a:bodyPr>
            <a:spAutoFit/>
          </a:bodyPr>
          <a:lstStyle>
            <a:lvl1pPr>
              <a:defRPr sz="3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57383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2" y="1189194"/>
            <a:ext cx="5378548" cy="1561205"/>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244" indent="0">
              <a:buNone/>
              <a:tabLst/>
              <a:defRPr sz="1600"/>
            </a:lvl3pPr>
            <a:lvl4pPr marL="377881" indent="0">
              <a:buNone/>
              <a:defRPr/>
            </a:lvl4pPr>
            <a:lvl5pPr marL="562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55" y="1189194"/>
            <a:ext cx="5378548" cy="1561205"/>
          </a:xfrm>
        </p:spPr>
        <p:txBody>
          <a:bodyPr wrap="square">
            <a:spAutoFit/>
          </a:bodyPr>
          <a:lstStyle>
            <a:lvl1pPr marL="0" indent="0">
              <a:spcBef>
                <a:spcPts val="1008"/>
              </a:spcBef>
              <a:buClr>
                <a:schemeClr val="tx1"/>
              </a:buClr>
              <a:buFont typeface="Wingdings" pitchFamily="2" charset="2"/>
              <a:buNone/>
              <a:defRPr sz="2600">
                <a:gradFill>
                  <a:gsLst>
                    <a:gs pos="12389">
                      <a:schemeClr val="tx2"/>
                    </a:gs>
                    <a:gs pos="31000">
                      <a:schemeClr val="tx2"/>
                    </a:gs>
                  </a:gsLst>
                  <a:lin ang="5400000" scaled="0"/>
                </a:gradFill>
              </a:defRPr>
            </a:lvl1pPr>
            <a:lvl2pPr marL="0" indent="0">
              <a:buNone/>
              <a:defRPr sz="1600"/>
            </a:lvl2pPr>
            <a:lvl3pPr marL="190244" indent="0">
              <a:buNone/>
              <a:tabLst/>
              <a:defRPr sz="1600"/>
            </a:lvl3pPr>
            <a:lvl4pPr marL="377881" indent="0">
              <a:buNone/>
              <a:defRPr/>
            </a:lvl4pPr>
            <a:lvl5pPr marL="562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3784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2" y="1189194"/>
            <a:ext cx="5378548" cy="1561205"/>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244" indent="0">
              <a:buNone/>
              <a:tabLst/>
              <a:defRPr sz="1600"/>
            </a:lvl3pPr>
            <a:lvl4pPr marL="377881" indent="0">
              <a:buNone/>
              <a:defRPr/>
            </a:lvl4pPr>
            <a:lvl5pPr marL="562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55" y="1189194"/>
            <a:ext cx="5378548" cy="1561205"/>
          </a:xfrm>
        </p:spPr>
        <p:txBody>
          <a:bodyPr wrap="square">
            <a:spAutoFit/>
          </a:bodyPr>
          <a:lstStyle>
            <a:lvl1pPr marL="0" indent="0">
              <a:spcBef>
                <a:spcPts val="1008"/>
              </a:spcBef>
              <a:buClr>
                <a:schemeClr val="tx1"/>
              </a:buClr>
              <a:buFont typeface="Wingdings" pitchFamily="2" charset="2"/>
              <a:buNone/>
              <a:defRPr sz="2600"/>
            </a:lvl1pPr>
            <a:lvl2pPr marL="0" indent="0">
              <a:buNone/>
              <a:defRPr sz="1600"/>
            </a:lvl2pPr>
            <a:lvl3pPr marL="190244" indent="0">
              <a:buNone/>
              <a:tabLst/>
              <a:defRPr sz="1600"/>
            </a:lvl3pPr>
            <a:lvl4pPr marL="377881" indent="0">
              <a:buNone/>
              <a:defRPr/>
            </a:lvl4pPr>
            <a:lvl5pPr marL="56291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05503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2" y="1189191"/>
            <a:ext cx="5378548" cy="1628916"/>
          </a:xfrm>
        </p:spPr>
        <p:txBody>
          <a:bodyPr wrap="square">
            <a:spAutoFit/>
          </a:bodyPr>
          <a:lstStyle>
            <a:lvl1pPr marL="235853" indent="-235853">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5981" indent="-191409">
              <a:buFont typeface="Wingdings" panose="05000000000000000000" pitchFamily="2" charset="2"/>
              <a:buChar char="§"/>
              <a:defRPr sz="2000"/>
            </a:lvl2pPr>
            <a:lvl3pPr marL="574230" indent="-138262">
              <a:buFont typeface="Wingdings" panose="05000000000000000000" pitchFamily="2" charset="2"/>
              <a:buChar char="§"/>
              <a:tabLst/>
              <a:defRPr sz="1600"/>
            </a:lvl3pPr>
            <a:lvl4pPr marL="723101" indent="-148872">
              <a:buFont typeface="Wingdings" panose="05000000000000000000" pitchFamily="2" charset="2"/>
              <a:buChar char="§"/>
              <a:defRPr/>
            </a:lvl4pPr>
            <a:lvl5pPr marL="861341" indent="-13826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55" y="1189191"/>
            <a:ext cx="5378548" cy="1628916"/>
          </a:xfrm>
        </p:spPr>
        <p:txBody>
          <a:bodyPr wrap="square">
            <a:spAutoFit/>
          </a:bodyPr>
          <a:lstStyle>
            <a:lvl1pPr marL="235853" indent="-235853">
              <a:spcBef>
                <a:spcPts val="1008"/>
              </a:spcBef>
              <a:buClr>
                <a:schemeClr val="tx2"/>
              </a:buClr>
              <a:buFont typeface="Wingdings" panose="05000000000000000000" pitchFamily="2" charset="2"/>
              <a:buChar char="§"/>
              <a:defRPr sz="2600">
                <a:gradFill>
                  <a:gsLst>
                    <a:gs pos="19469">
                      <a:schemeClr val="tx2"/>
                    </a:gs>
                    <a:gs pos="32000">
                      <a:schemeClr val="tx2"/>
                    </a:gs>
                  </a:gsLst>
                  <a:lin ang="5400000" scaled="0"/>
                </a:gradFill>
              </a:defRPr>
            </a:lvl1pPr>
            <a:lvl2pPr marL="435981" indent="-191409">
              <a:buFont typeface="Wingdings" panose="05000000000000000000" pitchFamily="2" charset="2"/>
              <a:buChar char="§"/>
              <a:defRPr sz="2000"/>
            </a:lvl2pPr>
            <a:lvl3pPr marL="574230" indent="-138262">
              <a:buFont typeface="Wingdings" panose="05000000000000000000" pitchFamily="2" charset="2"/>
              <a:buChar char="§"/>
              <a:tabLst/>
              <a:defRPr sz="1600"/>
            </a:lvl3pPr>
            <a:lvl4pPr marL="723101" indent="-148872">
              <a:buFont typeface="Wingdings" panose="05000000000000000000" pitchFamily="2" charset="2"/>
              <a:buChar char="§"/>
              <a:defRPr/>
            </a:lvl4pPr>
            <a:lvl5pPr marL="861341" indent="-13826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991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82" y="1189191"/>
            <a:ext cx="5378548" cy="1628916"/>
          </a:xfrm>
        </p:spPr>
        <p:txBody>
          <a:bodyPr wrap="square">
            <a:spAutoFit/>
          </a:bodyPr>
          <a:lstStyle>
            <a:lvl1pPr marL="235853" indent="-235853">
              <a:spcBef>
                <a:spcPts val="1008"/>
              </a:spcBef>
              <a:buClr>
                <a:schemeClr val="tx1"/>
              </a:buClr>
              <a:buFont typeface="Wingdings" panose="05000000000000000000" pitchFamily="2" charset="2"/>
              <a:buChar char="§"/>
              <a:defRPr sz="2600"/>
            </a:lvl1pPr>
            <a:lvl2pPr marL="435981" indent="-191409">
              <a:buFont typeface="Wingdings" panose="05000000000000000000" pitchFamily="2" charset="2"/>
              <a:buChar char="§"/>
              <a:defRPr sz="2000"/>
            </a:lvl2pPr>
            <a:lvl3pPr marL="574230" indent="-138262">
              <a:buFont typeface="Wingdings" panose="05000000000000000000" pitchFamily="2" charset="2"/>
              <a:buChar char="§"/>
              <a:tabLst/>
              <a:defRPr sz="1600"/>
            </a:lvl3pPr>
            <a:lvl4pPr marL="723101" indent="-148872">
              <a:buFont typeface="Wingdings" panose="05000000000000000000" pitchFamily="2" charset="2"/>
              <a:buChar char="§"/>
              <a:defRPr/>
            </a:lvl4pPr>
            <a:lvl5pPr marL="861341" indent="-13826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55" y="1189191"/>
            <a:ext cx="5378548" cy="1628916"/>
          </a:xfrm>
        </p:spPr>
        <p:txBody>
          <a:bodyPr wrap="square">
            <a:spAutoFit/>
          </a:bodyPr>
          <a:lstStyle>
            <a:lvl1pPr marL="235853" indent="-235853">
              <a:spcBef>
                <a:spcPts val="1008"/>
              </a:spcBef>
              <a:buClr>
                <a:schemeClr val="tx1"/>
              </a:buClr>
              <a:buFont typeface="Wingdings" panose="05000000000000000000" pitchFamily="2" charset="2"/>
              <a:buChar char="§"/>
              <a:defRPr sz="2600"/>
            </a:lvl1pPr>
            <a:lvl2pPr marL="435981" indent="-191409">
              <a:buFont typeface="Wingdings" panose="05000000000000000000" pitchFamily="2" charset="2"/>
              <a:buChar char="§"/>
              <a:defRPr sz="2000"/>
            </a:lvl2pPr>
            <a:lvl3pPr marL="574230" indent="-138262">
              <a:buFont typeface="Wingdings" panose="05000000000000000000" pitchFamily="2" charset="2"/>
              <a:buChar char="§"/>
              <a:tabLst/>
              <a:defRPr sz="1600"/>
            </a:lvl3pPr>
            <a:lvl4pPr marL="723101" indent="-148872">
              <a:buFont typeface="Wingdings" panose="05000000000000000000" pitchFamily="2" charset="2"/>
              <a:buChar char="§"/>
              <a:defRPr/>
            </a:lvl4pPr>
            <a:lvl5pPr marL="861341" indent="-138262">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2450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216228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41" y="2095086"/>
            <a:ext cx="9859116" cy="968735"/>
          </a:xfrm>
          <a:noFill/>
        </p:spPr>
        <p:txBody>
          <a:bodyPr tIns="75061" bIns="75061" anchor="t" anchorCtr="0">
            <a:spAutoFit/>
          </a:bodyPr>
          <a:lstStyle>
            <a:lvl1pPr>
              <a:defRPr sz="5900" spc="-8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4786005"/>
            <a:ext cx="9860673" cy="602634"/>
          </a:xfrm>
          <a:noFill/>
        </p:spPr>
        <p:txBody>
          <a:bodyPr lIns="150122" tIns="120095" rIns="150122" bIns="120095">
            <a:sp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122" tIns="120095" rIns="150122" bIns="120095" numCol="1" spcCol="0" rtlCol="0" fromWordArt="0" anchor="t" anchorCtr="0" forceAA="0" compatLnSpc="1">
            <a:prstTxWarp prst="textNoShape">
              <a:avLst/>
            </a:prstTxWarp>
            <a:noAutofit/>
          </a:bodyPr>
          <a:lstStyle/>
          <a:p>
            <a:pPr marL="0" marR="0" lvl="0" indent="0" algn="ctr" defTabSz="765386"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898"/>
            <a:ext cx="806773" cy="171991"/>
          </a:xfrm>
          <a:prstGeom prst="rect">
            <a:avLst/>
          </a:prstGeom>
        </p:spPr>
      </p:pic>
    </p:spTree>
    <p:extLst>
      <p:ext uri="{BB962C8B-B14F-4D97-AF65-F5344CB8AC3E}">
        <p14:creationId xmlns:p14="http://schemas.microsoft.com/office/powerpoint/2010/main" val="1029209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41" y="2084191"/>
            <a:ext cx="9859116" cy="968735"/>
          </a:xfrm>
          <a:noFill/>
        </p:spPr>
        <p:txBody>
          <a:bodyPr tIns="75061" bIns="75061" anchor="t" anchorCtr="0">
            <a:spAutoFit/>
          </a:bodyPr>
          <a:lstStyle>
            <a:lvl1pPr>
              <a:defRPr lang="en-US" sz="5900" b="0" kern="1200" cap="none" spc="-8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4"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122" tIns="120095" rIns="150122" bIns="120095" numCol="1" spcCol="0" rtlCol="0" fromWordArt="0" anchor="t" anchorCtr="0" forceAA="0" compatLnSpc="1">
            <a:prstTxWarp prst="textNoShape">
              <a:avLst/>
            </a:prstTxWarp>
            <a:noAutofit/>
          </a:bodyPr>
          <a:lstStyle/>
          <a:p>
            <a:pPr marL="0" marR="0" lvl="0" indent="0" algn="ctr" defTabSz="765386"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5" y="6547898"/>
            <a:ext cx="806773" cy="171991"/>
          </a:xfrm>
          <a:prstGeom prst="rect">
            <a:avLst/>
          </a:prstGeom>
        </p:spPr>
      </p:pic>
    </p:spTree>
    <p:extLst>
      <p:ext uri="{BB962C8B-B14F-4D97-AF65-F5344CB8AC3E}">
        <p14:creationId xmlns:p14="http://schemas.microsoft.com/office/powerpoint/2010/main" val="500682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93"/>
            <a:ext cx="12185848" cy="6855512"/>
          </a:xfrm>
          <a:prstGeom prst="rect">
            <a:avLst/>
          </a:prstGeom>
        </p:spPr>
      </p:pic>
      <p:sp>
        <p:nvSpPr>
          <p:cNvPr id="2" name="Title 1"/>
          <p:cNvSpPr>
            <a:spLocks noGrp="1"/>
          </p:cNvSpPr>
          <p:nvPr>
            <p:ph type="title" hasCustomPrompt="1"/>
          </p:nvPr>
        </p:nvSpPr>
        <p:spPr>
          <a:xfrm>
            <a:off x="269239" y="2084189"/>
            <a:ext cx="11653523" cy="968735"/>
          </a:xfrm>
          <a:noFill/>
        </p:spPr>
        <p:txBody>
          <a:bodyPr tIns="75061" bIns="7506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247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735"/>
          </a:xfrm>
          <a:noFill/>
        </p:spPr>
        <p:txBody>
          <a:bodyPr tIns="75061" bIns="7506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49717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D90C2F-1DA0-41FD-BFC7-8C83158EF1B6}" type="datetimeFigureOut">
              <a:rPr lang="en-IN" smtClean="0"/>
              <a:t>17-01-2018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B73E4F-1CA4-4802-BC0C-ED1CF1C0886B}" type="slidenum">
              <a:rPr lang="en-IN" smtClean="0"/>
              <a:t>‹#›</a:t>
            </a:fld>
            <a:endParaRPr lang="en-IN"/>
          </a:p>
        </p:txBody>
      </p:sp>
    </p:spTree>
    <p:extLst>
      <p:ext uri="{BB962C8B-B14F-4D97-AF65-F5344CB8AC3E}">
        <p14:creationId xmlns:p14="http://schemas.microsoft.com/office/powerpoint/2010/main" val="42343996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735"/>
          </a:xfrm>
          <a:noFill/>
        </p:spPr>
        <p:txBody>
          <a:bodyPr tIns="75061" bIns="7506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798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735"/>
          </a:xfrm>
          <a:noFill/>
        </p:spPr>
        <p:txBody>
          <a:bodyPr tIns="75061" bIns="7506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8915101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9"/>
            <a:ext cx="11653523" cy="968735"/>
          </a:xfrm>
          <a:noFill/>
        </p:spPr>
        <p:txBody>
          <a:bodyPr tIns="75061" bIns="75061" anchor="t" anchorCtr="0">
            <a:spAutoFit/>
          </a:bodyPr>
          <a:lstStyle>
            <a:lvl1pPr>
              <a:defRPr sz="5900" spc="-8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518716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82" y="1217211"/>
            <a:ext cx="5378548" cy="1647382"/>
          </a:xfrm>
        </p:spPr>
        <p:txBody>
          <a:bodyPr>
            <a:spAutoFit/>
          </a:bodyPr>
          <a:lstStyle>
            <a:lvl1pPr>
              <a:defRPr sz="54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9" y="1"/>
            <a:ext cx="6094444" cy="6856100"/>
          </a:xfrm>
          <a:blipFill>
            <a:blip r:embed="rId2"/>
            <a:stretch>
              <a:fillRect/>
            </a:stretch>
          </a:blipFill>
        </p:spPr>
        <p:txBody>
          <a:bodyPr tIns="450365" anchor="ctr" anchorCtr="0">
            <a:noAutofit/>
          </a:bodyPr>
          <a:lstStyle>
            <a:lvl1pPr marL="0" indent="0" algn="ctr">
              <a:buNone/>
              <a:defRPr sz="13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076989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954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1976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4371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1803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287" tIns="38287" rIns="38287" bIns="38287" numCol="1" spcCol="0" rtlCol="0" fromWordArt="0" anchor="ctr" anchorCtr="0" forceAA="0" compatLnSpc="1">
            <a:prstTxWarp prst="textNoShape">
              <a:avLst/>
            </a:prstTxWarp>
            <a:noAutofit/>
          </a:bodyPr>
          <a:lstStyle/>
          <a:p>
            <a:pPr marL="0" marR="0" lvl="0" indent="0" algn="ctr" defTabSz="76538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82" y="1197337"/>
            <a:ext cx="11653521" cy="1642765"/>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8445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7985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6860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626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4353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6"/>
            <a:ext cx="12191377" cy="6858623"/>
          </a:xfrm>
          <a:prstGeom prst="rect">
            <a:avLst/>
          </a:prstGeom>
        </p:spPr>
      </p:pic>
      <p:sp>
        <p:nvSpPr>
          <p:cNvPr id="6" name="Rectangle 5"/>
          <p:cNvSpPr/>
          <p:nvPr userDrawn="1"/>
        </p:nvSpPr>
        <p:spPr bwMode="gray">
          <a:xfrm>
            <a:off x="0" y="5072681"/>
            <a:ext cx="12192000" cy="178532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286" rIns="0" bIns="38286" numCol="1" rtlCol="0" anchor="ctr" anchorCtr="0" compatLnSpc="1">
            <a:prstTxWarp prst="textNoShape">
              <a:avLst/>
            </a:prstTxWarp>
          </a:bodyPr>
          <a:lstStyle/>
          <a:p>
            <a:pPr marL="0" marR="0" lvl="0" indent="0" algn="ctr" defTabSz="765386"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6170703" y="6004194"/>
            <a:ext cx="5752044" cy="611867"/>
          </a:xfrm>
          <a:prstGeom prst="rect">
            <a:avLst/>
          </a:prstGeom>
          <a:noFill/>
          <a:ln w="12700">
            <a:noFill/>
            <a:miter lim="800000"/>
            <a:headEnd type="none" w="sm" len="sm"/>
            <a:tailEnd type="none" w="sm" len="sm"/>
          </a:ln>
          <a:effectLst/>
        </p:spPr>
        <p:txBody>
          <a:bodyPr vert="horz" wrap="square" lIns="150122" tIns="120095" rIns="150122" bIns="120095" numCol="1" anchor="t" anchorCtr="0" compatLnSpc="1">
            <a:prstTxWarp prst="textNoShape">
              <a:avLst/>
            </a:prstTxWarp>
            <a:spAutoFit/>
          </a:bodyPr>
          <a:lstStyle/>
          <a:p>
            <a:pPr marL="0" marR="0" lvl="0" indent="0" algn="r" defTabSz="765235"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 2015 Microsoft Corporation. All rights reserved.</a:t>
            </a:r>
          </a:p>
          <a:p>
            <a:pPr marL="0" marR="0" lvl="0" indent="0" algn="r" defTabSz="76529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Windows and other product names are or may be registered trademarks and/or trademarks in the U.S. and/or other countries.</a:t>
            </a:r>
          </a:p>
          <a:p>
            <a:pPr marL="0" marR="0" lvl="0" indent="0" algn="r" defTabSz="76529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Segoe UI" pitchFamily="34" charset="0"/>
              </a:rPr>
              <a:t>MICROSOFT MAKES NO WARRANTIES, EXPRESS, IMPLIED OR STATUTORY, AS TO THE INFORMATION IN THIS PRESENTATION.</a:t>
            </a:r>
          </a:p>
          <a:p>
            <a:pPr marL="0" marR="0" lvl="0" indent="0" algn="r" defTabSz="765235"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749" y="5638480"/>
            <a:ext cx="3227129" cy="687975"/>
          </a:xfrm>
          <a:prstGeom prst="rect">
            <a:avLst/>
          </a:prstGeom>
        </p:spPr>
      </p:pic>
    </p:spTree>
    <p:extLst>
      <p:ext uri="{BB962C8B-B14F-4D97-AF65-F5344CB8AC3E}">
        <p14:creationId xmlns:p14="http://schemas.microsoft.com/office/powerpoint/2010/main" val="318362182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image" Target="../media/image5.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theme" Target="../theme/theme4.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image" Target="../media/image5.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90C2F-1DA0-41FD-BFC7-8C83158EF1B6}" type="datetimeFigureOut">
              <a:rPr lang="en-IN" smtClean="0"/>
              <a:t>17-01-2018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73E4F-1CA4-4802-BC0C-ED1CF1C0886B}" type="slidenum">
              <a:rPr lang="en-IN" smtClean="0"/>
              <a:t>‹#›</a:t>
            </a:fld>
            <a:endParaRPr lang="en-IN"/>
          </a:p>
        </p:txBody>
      </p:sp>
    </p:spTree>
    <p:extLst>
      <p:ext uri="{BB962C8B-B14F-4D97-AF65-F5344CB8AC3E}">
        <p14:creationId xmlns:p14="http://schemas.microsoft.com/office/powerpoint/2010/main" val="2423829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97615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1157C6-BF1C-4CE5-95A4-F4467EFB4A2F}" type="datetimeFigureOut">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17.01.2018</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2855D3E-1801-4FD2-8D6E-78F61CF57C3A}" type="slidenum">
              <a:rPr kumimoji="0" lang="ru-RU"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08963969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48"/>
            <a:ext cx="11655840" cy="899665"/>
          </a:xfrm>
          <a:prstGeom prst="rect">
            <a:avLst/>
          </a:prstGeom>
        </p:spPr>
        <p:txBody>
          <a:bodyPr vert="horz" wrap="square" lIns="120031" tIns="75021" rIns="120031" bIns="7502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98"/>
            <a:ext cx="11653520" cy="1725784"/>
          </a:xfrm>
          <a:prstGeom prst="rect">
            <a:avLst/>
          </a:prstGeom>
        </p:spPr>
        <p:txBody>
          <a:bodyPr vert="horz" wrap="square" lIns="120031" tIns="75021" rIns="120031" bIns="7502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2611011"/>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Lst>
  <p:transition>
    <p:fade/>
  </p:transition>
  <p:txStyles>
    <p:titleStyle>
      <a:lvl1pPr algn="l" defTabSz="765200" rtl="0" eaLnBrk="1" latinLnBrk="0" hangingPunct="1">
        <a:lnSpc>
          <a:spcPct val="90000"/>
        </a:lnSpc>
        <a:spcBef>
          <a:spcPct val="0"/>
        </a:spcBef>
        <a:buNone/>
        <a:defRPr lang="en-US" sz="40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306" marR="0" indent="-281306" algn="l" defTabSz="76520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300" kern="1200" spc="0" baseline="0">
          <a:gradFill>
            <a:gsLst>
              <a:gs pos="1250">
                <a:schemeClr val="tx1"/>
              </a:gs>
              <a:gs pos="100000">
                <a:schemeClr val="tx1"/>
              </a:gs>
            </a:gsLst>
            <a:lin ang="5400000" scaled="0"/>
          </a:gradFill>
          <a:latin typeface="+mj-lt"/>
          <a:ea typeface="+mn-ea"/>
          <a:cs typeface="+mn-cs"/>
        </a:defRPr>
      </a:lvl1pPr>
      <a:lvl2pPr marL="479266" marR="0" indent="-197959" algn="l" defTabSz="76520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381" marR="0" indent="-187537" algn="l" defTabSz="76520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3920" marR="0" indent="-187537" algn="l" defTabSz="76520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1031458" marR="0" indent="-187537" algn="l" defTabSz="76520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2104301" indent="-191300" algn="l" defTabSz="7652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6894" indent="-191300" algn="l" defTabSz="7652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69500" indent="-191300" algn="l" defTabSz="7652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2101" indent="-191300" algn="l" defTabSz="76520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200" rtl="0" eaLnBrk="1" latinLnBrk="0" hangingPunct="1">
        <a:defRPr sz="1500" kern="1200">
          <a:solidFill>
            <a:schemeClr val="tx1"/>
          </a:solidFill>
          <a:latin typeface="+mn-lt"/>
          <a:ea typeface="+mn-ea"/>
          <a:cs typeface="+mn-cs"/>
        </a:defRPr>
      </a:lvl1pPr>
      <a:lvl2pPr marL="382598" algn="l" defTabSz="765200" rtl="0" eaLnBrk="1" latinLnBrk="0" hangingPunct="1">
        <a:defRPr sz="1500" kern="1200">
          <a:solidFill>
            <a:schemeClr val="tx1"/>
          </a:solidFill>
          <a:latin typeface="+mn-lt"/>
          <a:ea typeface="+mn-ea"/>
          <a:cs typeface="+mn-cs"/>
        </a:defRPr>
      </a:lvl2pPr>
      <a:lvl3pPr marL="765200" algn="l" defTabSz="765200" rtl="0" eaLnBrk="1" latinLnBrk="0" hangingPunct="1">
        <a:defRPr sz="1500" kern="1200">
          <a:solidFill>
            <a:schemeClr val="tx1"/>
          </a:solidFill>
          <a:latin typeface="+mn-lt"/>
          <a:ea typeface="+mn-ea"/>
          <a:cs typeface="+mn-cs"/>
        </a:defRPr>
      </a:lvl3pPr>
      <a:lvl4pPr marL="1147802" algn="l" defTabSz="765200" rtl="0" eaLnBrk="1" latinLnBrk="0" hangingPunct="1">
        <a:defRPr sz="1500" kern="1200">
          <a:solidFill>
            <a:schemeClr val="tx1"/>
          </a:solidFill>
          <a:latin typeface="+mn-lt"/>
          <a:ea typeface="+mn-ea"/>
          <a:cs typeface="+mn-cs"/>
        </a:defRPr>
      </a:lvl4pPr>
      <a:lvl5pPr marL="1530396" algn="l" defTabSz="765200" rtl="0" eaLnBrk="1" latinLnBrk="0" hangingPunct="1">
        <a:defRPr sz="1500" kern="1200">
          <a:solidFill>
            <a:schemeClr val="tx1"/>
          </a:solidFill>
          <a:latin typeface="+mn-lt"/>
          <a:ea typeface="+mn-ea"/>
          <a:cs typeface="+mn-cs"/>
        </a:defRPr>
      </a:lvl5pPr>
      <a:lvl6pPr marL="1912996" algn="l" defTabSz="765200" rtl="0" eaLnBrk="1" latinLnBrk="0" hangingPunct="1">
        <a:defRPr sz="1500" kern="1200">
          <a:solidFill>
            <a:schemeClr val="tx1"/>
          </a:solidFill>
          <a:latin typeface="+mn-lt"/>
          <a:ea typeface="+mn-ea"/>
          <a:cs typeface="+mn-cs"/>
        </a:defRPr>
      </a:lvl6pPr>
      <a:lvl7pPr marL="2295596" algn="l" defTabSz="765200" rtl="0" eaLnBrk="1" latinLnBrk="0" hangingPunct="1">
        <a:defRPr sz="1500" kern="1200">
          <a:solidFill>
            <a:schemeClr val="tx1"/>
          </a:solidFill>
          <a:latin typeface="+mn-lt"/>
          <a:ea typeface="+mn-ea"/>
          <a:cs typeface="+mn-cs"/>
        </a:defRPr>
      </a:lvl7pPr>
      <a:lvl8pPr marL="2678198" algn="l" defTabSz="765200" rtl="0" eaLnBrk="1" latinLnBrk="0" hangingPunct="1">
        <a:defRPr sz="1500" kern="1200">
          <a:solidFill>
            <a:schemeClr val="tx1"/>
          </a:solidFill>
          <a:latin typeface="+mn-lt"/>
          <a:ea typeface="+mn-ea"/>
          <a:cs typeface="+mn-cs"/>
        </a:defRPr>
      </a:lvl8pPr>
      <a:lvl9pPr marL="3060795" algn="l" defTabSz="765200"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1">
          <p15:clr>
            <a:srgbClr val="5ACBF0"/>
          </p15:clr>
        </p15:guide>
        <p15:guide id="8" pos="4839">
          <p15:clr>
            <a:srgbClr val="5ACBF0"/>
          </p15:clr>
        </p15:guide>
        <p15:guide id="9" pos="5607">
          <p15:clr>
            <a:srgbClr val="5ACBF0"/>
          </p15:clr>
        </p15:guide>
        <p15:guide id="10" pos="6375">
          <p15:clr>
            <a:srgbClr val="5ACBF0"/>
          </p15:clr>
        </p15:guide>
        <p15:guide id="11" pos="7143">
          <p15:clr>
            <a:srgbClr val="5ACBF0"/>
          </p15:clr>
        </p15:guide>
        <p15:guide id="12" pos="7911">
          <p15:clr>
            <a:srgbClr val="5ACBF0"/>
          </p15:clr>
        </p15:guide>
        <p15:guide id="13" pos="8679">
          <p15:clr>
            <a:srgbClr val="5ACBF0"/>
          </p15:clr>
        </p15:guide>
        <p15:guide id="14" pos="9447">
          <p15:clr>
            <a:srgbClr val="5ACBF0"/>
          </p15:clr>
        </p15:guide>
        <p15:guide id="15" pos="10215">
          <p15:clr>
            <a:srgbClr val="5ACBF0"/>
          </p15:clr>
        </p15:guide>
        <p15:guide id="16" pos="384">
          <p15:clr>
            <a:srgbClr val="C35EA4"/>
          </p15:clr>
        </p15:guide>
        <p15:guide id="17" pos="1006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43"/>
            <a:ext cx="11655840" cy="899665"/>
          </a:xfrm>
          <a:prstGeom prst="rect">
            <a:avLst/>
          </a:prstGeom>
        </p:spPr>
        <p:txBody>
          <a:bodyPr vert="horz" wrap="square" lIns="120095" tIns="75061" rIns="120095" bIns="7506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94"/>
            <a:ext cx="11653520" cy="1725865"/>
          </a:xfrm>
          <a:prstGeom prst="rect">
            <a:avLst/>
          </a:prstGeom>
        </p:spPr>
        <p:txBody>
          <a:bodyPr vert="horz" wrap="square" lIns="120095" tIns="75061" rIns="120095" bIns="7506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2697954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Lst>
  <p:transition>
    <p:fade/>
  </p:transition>
  <p:txStyles>
    <p:titleStyle>
      <a:lvl1pPr algn="l" defTabSz="765608" rtl="0" eaLnBrk="1" latinLnBrk="0" hangingPunct="1">
        <a:lnSpc>
          <a:spcPct val="90000"/>
        </a:lnSpc>
        <a:spcBef>
          <a:spcPct val="0"/>
        </a:spcBef>
        <a:buNone/>
        <a:defRPr lang="en-US" sz="40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1456" marR="0" indent="-281456" algn="l" defTabSz="7656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300" kern="1200" spc="0" baseline="0">
          <a:gradFill>
            <a:gsLst>
              <a:gs pos="1250">
                <a:schemeClr val="tx1"/>
              </a:gs>
              <a:gs pos="100000">
                <a:schemeClr val="tx1"/>
              </a:gs>
            </a:gsLst>
            <a:lin ang="5400000" scaled="0"/>
          </a:gradFill>
          <a:latin typeface="+mj-lt"/>
          <a:ea typeface="+mn-ea"/>
          <a:cs typeface="+mn-cs"/>
        </a:defRPr>
      </a:lvl1pPr>
      <a:lvl2pPr marL="479521" marR="0" indent="-198064" algn="l" defTabSz="7656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731" marR="0" indent="-187637" algn="l" defTabSz="7656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4368" marR="0" indent="-187637" algn="l" defTabSz="7656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1032006" marR="0" indent="-187637" algn="l" defTabSz="7656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2105421" indent="-191402" algn="l" defTabSz="765608"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88217" indent="-191402" algn="l" defTabSz="765608"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1025" indent="-191402" algn="l" defTabSz="765608"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53831" indent="-191402" algn="l" defTabSz="765608"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5608" rtl="0" eaLnBrk="1" latinLnBrk="0" hangingPunct="1">
        <a:defRPr sz="1500" kern="1200">
          <a:solidFill>
            <a:schemeClr val="tx1"/>
          </a:solidFill>
          <a:latin typeface="+mn-lt"/>
          <a:ea typeface="+mn-ea"/>
          <a:cs typeface="+mn-cs"/>
        </a:defRPr>
      </a:lvl1pPr>
      <a:lvl2pPr marL="382802" algn="l" defTabSz="765608" rtl="0" eaLnBrk="1" latinLnBrk="0" hangingPunct="1">
        <a:defRPr sz="1500" kern="1200">
          <a:solidFill>
            <a:schemeClr val="tx1"/>
          </a:solidFill>
          <a:latin typeface="+mn-lt"/>
          <a:ea typeface="+mn-ea"/>
          <a:cs typeface="+mn-cs"/>
        </a:defRPr>
      </a:lvl2pPr>
      <a:lvl3pPr marL="765608" algn="l" defTabSz="765608" rtl="0" eaLnBrk="1" latinLnBrk="0" hangingPunct="1">
        <a:defRPr sz="1500" kern="1200">
          <a:solidFill>
            <a:schemeClr val="tx1"/>
          </a:solidFill>
          <a:latin typeface="+mn-lt"/>
          <a:ea typeface="+mn-ea"/>
          <a:cs typeface="+mn-cs"/>
        </a:defRPr>
      </a:lvl3pPr>
      <a:lvl4pPr marL="1148412" algn="l" defTabSz="765608" rtl="0" eaLnBrk="1" latinLnBrk="0" hangingPunct="1">
        <a:defRPr sz="1500" kern="1200">
          <a:solidFill>
            <a:schemeClr val="tx1"/>
          </a:solidFill>
          <a:latin typeface="+mn-lt"/>
          <a:ea typeface="+mn-ea"/>
          <a:cs typeface="+mn-cs"/>
        </a:defRPr>
      </a:lvl4pPr>
      <a:lvl5pPr marL="1531210" algn="l" defTabSz="765608" rtl="0" eaLnBrk="1" latinLnBrk="0" hangingPunct="1">
        <a:defRPr sz="1500" kern="1200">
          <a:solidFill>
            <a:schemeClr val="tx1"/>
          </a:solidFill>
          <a:latin typeface="+mn-lt"/>
          <a:ea typeface="+mn-ea"/>
          <a:cs typeface="+mn-cs"/>
        </a:defRPr>
      </a:lvl5pPr>
      <a:lvl6pPr marL="1914014" algn="l" defTabSz="765608" rtl="0" eaLnBrk="1" latinLnBrk="0" hangingPunct="1">
        <a:defRPr sz="1500" kern="1200">
          <a:solidFill>
            <a:schemeClr val="tx1"/>
          </a:solidFill>
          <a:latin typeface="+mn-lt"/>
          <a:ea typeface="+mn-ea"/>
          <a:cs typeface="+mn-cs"/>
        </a:defRPr>
      </a:lvl6pPr>
      <a:lvl7pPr marL="2296816" algn="l" defTabSz="765608" rtl="0" eaLnBrk="1" latinLnBrk="0" hangingPunct="1">
        <a:defRPr sz="1500" kern="1200">
          <a:solidFill>
            <a:schemeClr val="tx1"/>
          </a:solidFill>
          <a:latin typeface="+mn-lt"/>
          <a:ea typeface="+mn-ea"/>
          <a:cs typeface="+mn-cs"/>
        </a:defRPr>
      </a:lvl7pPr>
      <a:lvl8pPr marL="2679623" algn="l" defTabSz="765608" rtl="0" eaLnBrk="1" latinLnBrk="0" hangingPunct="1">
        <a:defRPr sz="1500" kern="1200">
          <a:solidFill>
            <a:schemeClr val="tx1"/>
          </a:solidFill>
          <a:latin typeface="+mn-lt"/>
          <a:ea typeface="+mn-ea"/>
          <a:cs typeface="+mn-cs"/>
        </a:defRPr>
      </a:lvl8pPr>
      <a:lvl9pPr marL="3062423" algn="l" defTabSz="765608"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1">
          <p15:clr>
            <a:srgbClr val="5ACBF0"/>
          </p15:clr>
        </p15:guide>
        <p15:guide id="8" pos="4839">
          <p15:clr>
            <a:srgbClr val="5ACBF0"/>
          </p15:clr>
        </p15:guide>
        <p15:guide id="9" pos="5607">
          <p15:clr>
            <a:srgbClr val="5ACBF0"/>
          </p15:clr>
        </p15:guide>
        <p15:guide id="10" pos="6375">
          <p15:clr>
            <a:srgbClr val="5ACBF0"/>
          </p15:clr>
        </p15:guide>
        <p15:guide id="11" pos="7143">
          <p15:clr>
            <a:srgbClr val="5ACBF0"/>
          </p15:clr>
        </p15:guide>
        <p15:guide id="12" pos="7911">
          <p15:clr>
            <a:srgbClr val="5ACBF0"/>
          </p15:clr>
        </p15:guide>
        <p15:guide id="13" pos="8679">
          <p15:clr>
            <a:srgbClr val="5ACBF0"/>
          </p15:clr>
        </p15:guide>
        <p15:guide id="14" pos="9447">
          <p15:clr>
            <a:srgbClr val="5ACBF0"/>
          </p15:clr>
        </p15:guide>
        <p15:guide id="15" pos="10215">
          <p15:clr>
            <a:srgbClr val="5ACBF0"/>
          </p15:clr>
        </p15:guide>
        <p15:guide id="16" pos="384">
          <p15:clr>
            <a:srgbClr val="C35EA4"/>
          </p15:clr>
        </p15:guide>
        <p15:guide id="17" pos="1006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20481" tIns="75301" rIns="120481" bIns="7530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1726350"/>
          </a:xfrm>
          <a:prstGeom prst="rect">
            <a:avLst/>
          </a:prstGeom>
        </p:spPr>
        <p:txBody>
          <a:bodyPr vert="horz" wrap="square" lIns="120481" tIns="75301" rIns="120481" bIns="753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810558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Lst>
  <p:transition>
    <p:fade/>
  </p:transition>
  <p:txStyles>
    <p:titleStyle>
      <a:lvl1pPr algn="l" defTabSz="768051" rtl="0" eaLnBrk="1" latinLnBrk="0" hangingPunct="1">
        <a:lnSpc>
          <a:spcPct val="90000"/>
        </a:lnSpc>
        <a:spcBef>
          <a:spcPct val="0"/>
        </a:spcBef>
        <a:buNone/>
        <a:defRPr lang="en-US" sz="40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356" marR="0" indent="-282356" algn="l" defTabSz="76805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300" kern="1200" spc="0" baseline="0">
          <a:gradFill>
            <a:gsLst>
              <a:gs pos="1250">
                <a:schemeClr val="tx1"/>
              </a:gs>
              <a:gs pos="100000">
                <a:schemeClr val="tx1"/>
              </a:gs>
            </a:gsLst>
            <a:lin ang="5400000" scaled="0"/>
          </a:gradFill>
          <a:latin typeface="+mj-lt"/>
          <a:ea typeface="+mn-ea"/>
          <a:cs typeface="+mn-cs"/>
        </a:defRPr>
      </a:lvl1pPr>
      <a:lvl2pPr marL="481051" marR="0" indent="-198695" algn="l" defTabSz="76805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8830" marR="0" indent="-188237" algn="l" defTabSz="76805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7067" marR="0" indent="-188237" algn="l" defTabSz="76805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1035303" marR="0" indent="-188237" algn="l" defTabSz="76805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2112141" indent="-192013" algn="l" defTabSz="768051"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6168" indent="-192013" algn="l" defTabSz="768051"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80194" indent="-192013" algn="l" defTabSz="768051"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4221" indent="-192013" algn="l" defTabSz="768051"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8051" rtl="0" eaLnBrk="1" latinLnBrk="0" hangingPunct="1">
        <a:defRPr sz="1500" kern="1200">
          <a:solidFill>
            <a:schemeClr val="tx1"/>
          </a:solidFill>
          <a:latin typeface="+mn-lt"/>
          <a:ea typeface="+mn-ea"/>
          <a:cs typeface="+mn-cs"/>
        </a:defRPr>
      </a:lvl1pPr>
      <a:lvl2pPr marL="384026" algn="l" defTabSz="768051" rtl="0" eaLnBrk="1" latinLnBrk="0" hangingPunct="1">
        <a:defRPr sz="1500" kern="1200">
          <a:solidFill>
            <a:schemeClr val="tx1"/>
          </a:solidFill>
          <a:latin typeface="+mn-lt"/>
          <a:ea typeface="+mn-ea"/>
          <a:cs typeface="+mn-cs"/>
        </a:defRPr>
      </a:lvl2pPr>
      <a:lvl3pPr marL="768051" algn="l" defTabSz="768051" rtl="0" eaLnBrk="1" latinLnBrk="0" hangingPunct="1">
        <a:defRPr sz="1500" kern="1200">
          <a:solidFill>
            <a:schemeClr val="tx1"/>
          </a:solidFill>
          <a:latin typeface="+mn-lt"/>
          <a:ea typeface="+mn-ea"/>
          <a:cs typeface="+mn-cs"/>
        </a:defRPr>
      </a:lvl3pPr>
      <a:lvl4pPr marL="1152077" algn="l" defTabSz="768051" rtl="0" eaLnBrk="1" latinLnBrk="0" hangingPunct="1">
        <a:defRPr sz="1500" kern="1200">
          <a:solidFill>
            <a:schemeClr val="tx1"/>
          </a:solidFill>
          <a:latin typeface="+mn-lt"/>
          <a:ea typeface="+mn-ea"/>
          <a:cs typeface="+mn-cs"/>
        </a:defRPr>
      </a:lvl4pPr>
      <a:lvl5pPr marL="1536103" algn="l" defTabSz="768051" rtl="0" eaLnBrk="1" latinLnBrk="0" hangingPunct="1">
        <a:defRPr sz="1500" kern="1200">
          <a:solidFill>
            <a:schemeClr val="tx1"/>
          </a:solidFill>
          <a:latin typeface="+mn-lt"/>
          <a:ea typeface="+mn-ea"/>
          <a:cs typeface="+mn-cs"/>
        </a:defRPr>
      </a:lvl5pPr>
      <a:lvl6pPr marL="1920130" algn="l" defTabSz="768051" rtl="0" eaLnBrk="1" latinLnBrk="0" hangingPunct="1">
        <a:defRPr sz="1500" kern="1200">
          <a:solidFill>
            <a:schemeClr val="tx1"/>
          </a:solidFill>
          <a:latin typeface="+mn-lt"/>
          <a:ea typeface="+mn-ea"/>
          <a:cs typeface="+mn-cs"/>
        </a:defRPr>
      </a:lvl6pPr>
      <a:lvl7pPr marL="2304155" algn="l" defTabSz="768051" rtl="0" eaLnBrk="1" latinLnBrk="0" hangingPunct="1">
        <a:defRPr sz="1500" kern="1200">
          <a:solidFill>
            <a:schemeClr val="tx1"/>
          </a:solidFill>
          <a:latin typeface="+mn-lt"/>
          <a:ea typeface="+mn-ea"/>
          <a:cs typeface="+mn-cs"/>
        </a:defRPr>
      </a:lvl7pPr>
      <a:lvl8pPr marL="2688181" algn="l" defTabSz="768051" rtl="0" eaLnBrk="1" latinLnBrk="0" hangingPunct="1">
        <a:defRPr sz="1500" kern="1200">
          <a:solidFill>
            <a:schemeClr val="tx1"/>
          </a:solidFill>
          <a:latin typeface="+mn-lt"/>
          <a:ea typeface="+mn-ea"/>
          <a:cs typeface="+mn-cs"/>
        </a:defRPr>
      </a:lvl8pPr>
      <a:lvl9pPr marL="3072207" algn="l" defTabSz="768051"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1">
          <p15:clr>
            <a:srgbClr val="5ACBF0"/>
          </p15:clr>
        </p15:guide>
        <p15:guide id="8" pos="4839">
          <p15:clr>
            <a:srgbClr val="5ACBF0"/>
          </p15:clr>
        </p15:guide>
        <p15:guide id="9" pos="5607">
          <p15:clr>
            <a:srgbClr val="5ACBF0"/>
          </p15:clr>
        </p15:guide>
        <p15:guide id="10" pos="6375">
          <p15:clr>
            <a:srgbClr val="5ACBF0"/>
          </p15:clr>
        </p15:guide>
        <p15:guide id="11" pos="7143">
          <p15:clr>
            <a:srgbClr val="5ACBF0"/>
          </p15:clr>
        </p15:guide>
        <p15:guide id="12" pos="7911">
          <p15:clr>
            <a:srgbClr val="5ACBF0"/>
          </p15:clr>
        </p15:guide>
        <p15:guide id="13" pos="8679">
          <p15:clr>
            <a:srgbClr val="5ACBF0"/>
          </p15:clr>
        </p15:guide>
        <p15:guide id="14" pos="9447">
          <p15:clr>
            <a:srgbClr val="5ACBF0"/>
          </p15:clr>
        </p15:guide>
        <p15:guide id="15" pos="10215">
          <p15:clr>
            <a:srgbClr val="5ACBF0"/>
          </p15:clr>
        </p15:guide>
        <p15:guide id="16" pos="384">
          <p15:clr>
            <a:srgbClr val="C35EA4"/>
          </p15:clr>
        </p15:guide>
        <p15:guide id="17" pos="1006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95.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channel9.msdn.com/events/TechEd/Europe/2014/DBI-B218" TargetMode="External"/><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s://channel9.msdn.com/events/TechEd/Europe/2014/DBI-B218"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hyperlink" Target="0xcode.in/azure-ml-for-data-scientis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in.pcmag.com/feature/114228/the-candy-cloud-microsoft-azure-is-sweet-for-hershey" TargetMode="External"/><Relationship Id="rId2" Type="http://schemas.openxmlformats.org/officeDocument/2006/relationships/hyperlink" Target="http://www.pcmag.com/article2/0,2817,2458693,00.asp" TargetMode="Externa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2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2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opbuildpdf/machine-learning/studio/toc.pdf?branch=live" TargetMode="External"/><Relationship Id="rId2" Type="http://schemas.openxmlformats.org/officeDocument/2006/relationships/hyperlink" Target="https://docs.microsoft.com/en-us/azure/machine-learning/studio/" TargetMode="External"/><Relationship Id="rId1" Type="http://schemas.openxmlformats.org/officeDocument/2006/relationships/slideLayout" Target="../slideLayouts/slideLayout108.xml"/><Relationship Id="rId5" Type="http://schemas.openxmlformats.org/officeDocument/2006/relationships/hyperlink" Target="https://msdn.microsoft.com/library/azure/dn906033.aspx" TargetMode="External"/><Relationship Id="rId4" Type="http://schemas.openxmlformats.org/officeDocument/2006/relationships/hyperlink" Target="https://azure.microsoft.com/en-in/training/learning-paths/azure-ai-develope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8">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6"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2245809"/>
            <a:ext cx="9144000" cy="1564716"/>
          </a:xfrm>
        </p:spPr>
        <p:txBody>
          <a:bodyPr>
            <a:normAutofit/>
          </a:bodyPr>
          <a:lstStyle/>
          <a:p>
            <a:pPr algn="l"/>
            <a:r>
              <a:rPr lang="en-IN" sz="4800"/>
              <a:t>Microsoft Azure Machine Learning</a:t>
            </a:r>
          </a:p>
        </p:txBody>
      </p:sp>
    </p:spTree>
    <p:extLst>
      <p:ext uri="{BB962C8B-B14F-4D97-AF65-F5344CB8AC3E}">
        <p14:creationId xmlns:p14="http://schemas.microsoft.com/office/powerpoint/2010/main" val="16106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34" y="156307"/>
            <a:ext cx="3226624" cy="190109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34814" y="2288701"/>
            <a:ext cx="4356448" cy="830651"/>
          </a:xfrm>
          <a:prstGeom prst="rect">
            <a:avLst/>
          </a:prstGeom>
          <a:noFill/>
        </p:spPr>
        <p:txBody>
          <a:bodyPr wrap="square" lIns="91101" tIns="45549" rIns="91101" bIns="45549" rtlCol="0">
            <a:spAutoFit/>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Microsoft Speech Recognition Control </a:t>
            </a:r>
          </a:p>
        </p:txBody>
      </p:sp>
      <p:sp>
        <p:nvSpPr>
          <p:cNvPr id="4" name="TextBox 3"/>
          <p:cNvSpPr txBox="1"/>
          <p:nvPr/>
        </p:nvSpPr>
        <p:spPr>
          <a:xfrm>
            <a:off x="7335339" y="2270695"/>
            <a:ext cx="3733800" cy="953762"/>
          </a:xfrm>
          <a:prstGeom prst="rect">
            <a:avLst/>
          </a:prstGeom>
          <a:noFill/>
        </p:spPr>
        <p:txBody>
          <a:bodyPr wrap="square" lIns="91101" tIns="45549" rIns="91101" bIns="45549" rtlCol="0">
            <a:spAutoFit/>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NZ"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Microsoft Search Engine</a:t>
            </a:r>
          </a:p>
        </p:txBody>
      </p:sp>
      <p:pic>
        <p:nvPicPr>
          <p:cNvPr id="5" name="Picture 4" descr="C:\Users\leta870\AppData\Local\Microsoft\Windows\Temporary Internet Files\Content.IE5\7IDVPO19\pack_xbox_on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083" y="3848773"/>
            <a:ext cx="3112958" cy="26196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66358" y="6396680"/>
            <a:ext cx="5029200" cy="461320"/>
          </a:xfrm>
          <a:prstGeom prst="rect">
            <a:avLst/>
          </a:prstGeom>
          <a:noFill/>
        </p:spPr>
        <p:txBody>
          <a:bodyPr wrap="square" lIns="91101" tIns="45549" rIns="91101" bIns="45549" rtlCol="0">
            <a:spAutoFit/>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NZ" sz="24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Microsoft Xbox and Kinect </a:t>
            </a:r>
          </a:p>
        </p:txBody>
      </p:sp>
      <p:pic>
        <p:nvPicPr>
          <p:cNvPr id="7" name="Picture 3" descr="C:\Users\leta870\AppData\Local\Microsoft\Windows\Temporary Internet Files\Content.IE5\6VT0F1AY\Bing-Action-pa007world[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5339" y="140466"/>
            <a:ext cx="3530600" cy="1901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2176" y="3824870"/>
            <a:ext cx="3314060" cy="2667454"/>
          </a:xfrm>
          <a:prstGeom prst="rect">
            <a:avLst/>
          </a:prstGeom>
          <a:ln>
            <a:noFill/>
          </a:ln>
          <a:effectLst>
            <a:softEdge rad="112500"/>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0025" y="98000"/>
            <a:ext cx="2819400" cy="2136127"/>
          </a:xfrm>
          <a:prstGeom prst="rect">
            <a:avLst/>
          </a:prstGeom>
          <a:ln>
            <a:noFill/>
          </a:ln>
          <a:effectLst>
            <a:softEdge rad="112500"/>
          </a:effectLst>
        </p:spPr>
      </p:pic>
    </p:spTree>
    <p:extLst>
      <p:ext uri="{BB962C8B-B14F-4D97-AF65-F5344CB8AC3E}">
        <p14:creationId xmlns:p14="http://schemas.microsoft.com/office/powerpoint/2010/main" val="132071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2964" y="1828800"/>
            <a:ext cx="5264838" cy="32570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562600" y="927131"/>
            <a:ext cx="6172200" cy="5016469"/>
          </a:xfrm>
          <a:prstGeom prst="rect">
            <a:avLst/>
          </a:prstGeom>
        </p:spPr>
        <p:txBody>
          <a:bodyPr wrap="square" lIns="91157" tIns="45577" rIns="91157" bIns="45577">
            <a:spAutoFit/>
          </a:bodyPr>
          <a:lstStyle/>
          <a:p>
            <a:pPr marL="0" marR="0" lvl="0" indent="0" algn="l" defTabSz="911487" rtl="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rgbClr val="FFFFFF">
                    <a:lumMod val="95000"/>
                  </a:srgbClr>
                </a:solidFill>
                <a:effectLst/>
                <a:uLnTx/>
                <a:uFillTx/>
                <a:latin typeface="Segoe UI Light" panose="020B0502040204020203" pitchFamily="34" charset="0"/>
                <a:ea typeface="Segoe UI" panose="020B0502040204020203" pitchFamily="34" charset="0"/>
                <a:cs typeface="Segoe UI" panose="020B0502040204020203" pitchFamily="34" charset="0"/>
              </a:rPr>
              <a:t>I believe over the next decade computing will become even more ubiquitous and </a:t>
            </a:r>
            <a:r>
              <a:rPr kumimoji="0" lang="en-NZ" sz="3200" b="1" i="0" u="none" strike="noStrike" kern="0" cap="none" spc="0" normalizeH="0" baseline="0" noProof="0" dirty="0">
                <a:ln>
                  <a:noFill/>
                </a:ln>
                <a:solidFill>
                  <a:srgbClr val="FFFF00"/>
                </a:solidFill>
                <a:effectLst/>
                <a:uLnTx/>
                <a:uFillTx/>
                <a:latin typeface="Segoe UI Light" panose="020B0502040204020203" pitchFamily="34" charset="0"/>
                <a:ea typeface="Segoe UI" panose="020B0502040204020203" pitchFamily="34" charset="0"/>
                <a:cs typeface="Segoe UI" panose="020B0502040204020203" pitchFamily="34" charset="0"/>
              </a:rPr>
              <a:t>intelligence will become ambient</a:t>
            </a:r>
            <a:r>
              <a:rPr kumimoji="0" lang="en-NZ" sz="3200" b="0" i="0" u="none" strike="noStrike" kern="0" cap="none" spc="0" normalizeH="0" baseline="0" noProof="0" dirty="0">
                <a:ln>
                  <a:noFill/>
                </a:ln>
                <a:solidFill>
                  <a:srgbClr val="FFFF00"/>
                </a:solidFill>
                <a:effectLst/>
                <a:uLnTx/>
                <a:uFillTx/>
                <a:latin typeface="Segoe UI Light" panose="020B0502040204020203" pitchFamily="34" charset="0"/>
                <a:ea typeface="Segoe UI" panose="020B0502040204020203" pitchFamily="34" charset="0"/>
                <a:cs typeface="Segoe UI" panose="020B0502040204020203" pitchFamily="34" charset="0"/>
              </a:rPr>
              <a:t>…</a:t>
            </a:r>
            <a:r>
              <a:rPr kumimoji="0" lang="en-NZ" sz="3200" b="0" i="0" u="none" strike="noStrike" kern="0" cap="none" spc="0" normalizeH="0" baseline="0" noProof="0" dirty="0">
                <a:ln>
                  <a:noFill/>
                </a:ln>
                <a:solidFill>
                  <a:srgbClr val="FFFFFF">
                    <a:lumMod val="95000"/>
                  </a:srgbClr>
                </a:solidFill>
                <a:effectLst/>
                <a:uLnTx/>
                <a:uFillTx/>
                <a:latin typeface="Segoe UI Light" panose="020B0502040204020203" pitchFamily="34" charset="0"/>
                <a:ea typeface="Segoe UI" panose="020B0502040204020203" pitchFamily="34" charset="0"/>
                <a:cs typeface="Segoe UI" panose="020B0502040204020203" pitchFamily="34" charset="0"/>
              </a:rPr>
              <a:t> this will be made possible by an ever growing network of connected devices, incredible computing capacity from the cloud, insights from big data, and </a:t>
            </a:r>
            <a:r>
              <a:rPr kumimoji="0" lang="en-NZ" sz="3200" b="1" i="0" u="none" strike="noStrike" kern="0" cap="none" spc="0" normalizeH="0" baseline="0" noProof="0" dirty="0">
                <a:ln>
                  <a:noFill/>
                </a:ln>
                <a:solidFill>
                  <a:srgbClr val="FFFF00"/>
                </a:solidFill>
                <a:effectLst/>
                <a:uLnTx/>
                <a:uFillTx/>
                <a:latin typeface="Segoe UI Light" panose="020B0502040204020203" pitchFamily="34" charset="0"/>
                <a:ea typeface="Segoe UI" panose="020B0502040204020203" pitchFamily="34" charset="0"/>
                <a:cs typeface="Segoe UI" panose="020B0502040204020203" pitchFamily="34" charset="0"/>
              </a:rPr>
              <a:t>intelligence from machine learning. </a:t>
            </a:r>
            <a:endParaRPr kumimoji="0" lang="en-NZ" sz="2400" b="0" i="0" u="none" strike="noStrike" kern="0" cap="none" spc="0" normalizeH="0" baseline="0" noProof="0" dirty="0">
              <a:ln>
                <a:noFill/>
              </a:ln>
              <a:solidFill>
                <a:srgbClr val="FFFF00"/>
              </a:solidFill>
              <a:effectLst/>
              <a:uLnTx/>
              <a:uFillTx/>
              <a:latin typeface="Segoe UI"/>
              <a:ea typeface="+mn-ea"/>
              <a:cs typeface="+mn-cs"/>
            </a:endParaRPr>
          </a:p>
        </p:txBody>
      </p:sp>
    </p:spTree>
    <p:extLst>
      <p:ext uri="{BB962C8B-B14F-4D97-AF65-F5344CB8AC3E}">
        <p14:creationId xmlns:p14="http://schemas.microsoft.com/office/powerpoint/2010/main" val="242791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087" y="1524007"/>
            <a:ext cx="5442747" cy="40385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867400" y="1935590"/>
            <a:ext cx="5791199" cy="3169810"/>
          </a:xfrm>
          <a:prstGeom prst="rect">
            <a:avLst/>
          </a:prstGeom>
        </p:spPr>
        <p:txBody>
          <a:bodyPr wrap="square" lIns="91157" tIns="45577" rIns="91157" bIns="45577">
            <a:spAutoFit/>
          </a:bodyPr>
          <a:lstStyle/>
          <a:p>
            <a:pPr marL="0" marR="0" lvl="0" indent="0" algn="l" defTabSz="910906" rtl="0" eaLnBrk="1" fontAlgn="auto" latinLnBrk="0" hangingPunct="1">
              <a:lnSpc>
                <a:spcPct val="100000"/>
              </a:lnSpc>
              <a:spcBef>
                <a:spcPts val="0"/>
              </a:spcBef>
              <a:spcAft>
                <a:spcPts val="0"/>
              </a:spcAft>
              <a:buClrTx/>
              <a:buSzTx/>
              <a:buFontTx/>
              <a:buNone/>
              <a:tabLst/>
              <a:defRPr/>
            </a:pPr>
            <a:r>
              <a:rPr kumimoji="0" lang="en-NZ" sz="4000" b="0" i="0" u="none" strike="noStrike" kern="1200" cap="none" spc="0" normalizeH="0" baseline="0" noProof="0" dirty="0">
                <a:ln>
                  <a:noFill/>
                </a:ln>
                <a:solidFill>
                  <a:srgbClr val="FFFFFF"/>
                </a:solidFill>
                <a:effectLst/>
                <a:uLnTx/>
                <a:uFillTx/>
                <a:latin typeface="Segoe UI Light"/>
                <a:ea typeface="+mn-ea"/>
                <a:cs typeface="+mn-cs"/>
              </a:rPr>
              <a:t>“If you invent a breakthrough in Artificial Intelligence, so </a:t>
            </a:r>
            <a:r>
              <a:rPr kumimoji="0" lang="en-NZ" sz="4000" b="1" i="0" u="none" strike="noStrike" kern="1200" cap="none" spc="0" normalizeH="0" baseline="0" noProof="0" dirty="0">
                <a:ln>
                  <a:noFill/>
                </a:ln>
                <a:solidFill>
                  <a:srgbClr val="FFFF00"/>
                </a:solidFill>
                <a:effectLst/>
                <a:uLnTx/>
                <a:uFillTx/>
                <a:latin typeface="Segoe UI Light"/>
                <a:ea typeface="+mn-ea"/>
                <a:cs typeface="+mn-cs"/>
              </a:rPr>
              <a:t>machines can learn</a:t>
            </a:r>
            <a:r>
              <a:rPr kumimoji="0" lang="en-NZ" sz="4000" b="0" i="0" u="none" strike="noStrike" kern="1200" cap="none" spc="0" normalizeH="0" baseline="0" noProof="0" dirty="0">
                <a:ln>
                  <a:noFill/>
                </a:ln>
                <a:solidFill>
                  <a:srgbClr val="FFFFFF"/>
                </a:solidFill>
                <a:effectLst/>
                <a:uLnTx/>
                <a:uFillTx/>
                <a:latin typeface="Segoe UI Light"/>
                <a:ea typeface="+mn-ea"/>
                <a:cs typeface="+mn-cs"/>
              </a:rPr>
              <a:t>, that is worth 10 Microsoft” </a:t>
            </a:r>
          </a:p>
        </p:txBody>
      </p:sp>
    </p:spTree>
    <p:extLst>
      <p:ext uri="{BB962C8B-B14F-4D97-AF65-F5344CB8AC3E}">
        <p14:creationId xmlns:p14="http://schemas.microsoft.com/office/powerpoint/2010/main" val="6302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41560" y="307818"/>
            <a:ext cx="10266630" cy="5869145"/>
          </a:xfrm>
          <a:prstGeom prst="rect">
            <a:avLst/>
          </a:prstGeom>
        </p:spPr>
      </p:pic>
    </p:spTree>
    <p:extLst>
      <p:ext uri="{BB962C8B-B14F-4D97-AF65-F5344CB8AC3E}">
        <p14:creationId xmlns:p14="http://schemas.microsoft.com/office/powerpoint/2010/main" val="387404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00401" y="451262"/>
            <a:ext cx="5781040" cy="64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830" y="998072"/>
            <a:ext cx="1851378" cy="461665"/>
          </a:xfrm>
          <a:prstGeom prst="rect">
            <a:avLst/>
          </a:prstGeom>
          <a:noFill/>
        </p:spPr>
        <p:txBody>
          <a:bodyPr wrap="square" rtlCol="0">
            <a:spAutoFit/>
          </a:bodyPr>
          <a:lstStyle/>
          <a:p>
            <a:pPr algn="ctr"/>
            <a:r>
              <a:rPr lang="en-US" sz="2400" dirty="0">
                <a:latin typeface="+mj-lt"/>
              </a:rPr>
              <a:t>Data </a:t>
            </a:r>
            <a:endParaRPr lang="ru-RU" sz="2400" dirty="0">
              <a:latin typeface="+mj-lt"/>
            </a:endParaRPr>
          </a:p>
        </p:txBody>
      </p:sp>
      <p:sp>
        <p:nvSpPr>
          <p:cNvPr id="5" name="TextBox 4"/>
          <p:cNvSpPr txBox="1"/>
          <p:nvPr/>
        </p:nvSpPr>
        <p:spPr>
          <a:xfrm>
            <a:off x="4596793" y="954334"/>
            <a:ext cx="3363947" cy="461665"/>
          </a:xfrm>
          <a:prstGeom prst="rect">
            <a:avLst/>
          </a:prstGeom>
          <a:noFill/>
        </p:spPr>
        <p:txBody>
          <a:bodyPr wrap="square" rtlCol="0">
            <a:spAutoFit/>
          </a:bodyPr>
          <a:lstStyle/>
          <a:p>
            <a:pPr algn="ctr"/>
            <a:r>
              <a:rPr lang="en-US" sz="2400" b="1" dirty="0">
                <a:solidFill>
                  <a:schemeClr val="bg1"/>
                </a:solidFill>
                <a:latin typeface="+mj-lt"/>
              </a:rPr>
              <a:t>Azure Machine Learning</a:t>
            </a:r>
            <a:endParaRPr lang="ru-RU" sz="2400" b="1" dirty="0">
              <a:solidFill>
                <a:schemeClr val="bg1"/>
              </a:solidFill>
              <a:latin typeface="+mj-lt"/>
            </a:endParaRPr>
          </a:p>
        </p:txBody>
      </p:sp>
      <p:sp>
        <p:nvSpPr>
          <p:cNvPr id="6" name="TextBox 5"/>
          <p:cNvSpPr txBox="1"/>
          <p:nvPr/>
        </p:nvSpPr>
        <p:spPr>
          <a:xfrm>
            <a:off x="9116239" y="954334"/>
            <a:ext cx="2726267" cy="461665"/>
          </a:xfrm>
          <a:prstGeom prst="rect">
            <a:avLst/>
          </a:prstGeom>
          <a:noFill/>
        </p:spPr>
        <p:txBody>
          <a:bodyPr wrap="square" rtlCol="0">
            <a:spAutoFit/>
          </a:bodyPr>
          <a:lstStyle/>
          <a:p>
            <a:pPr algn="ctr"/>
            <a:r>
              <a:rPr lang="en-US" sz="2400" dirty="0">
                <a:latin typeface="+mj-lt"/>
              </a:rPr>
              <a:t>Consumers</a:t>
            </a:r>
            <a:endParaRPr lang="ru-RU" sz="2400" dirty="0">
              <a:latin typeface="+mj-lt"/>
            </a:endParaRPr>
          </a:p>
        </p:txBody>
      </p:sp>
      <p:sp>
        <p:nvSpPr>
          <p:cNvPr id="15" name="TextBox 14"/>
          <p:cNvSpPr txBox="1"/>
          <p:nvPr/>
        </p:nvSpPr>
        <p:spPr>
          <a:xfrm>
            <a:off x="959976" y="4149734"/>
            <a:ext cx="2412962" cy="615553"/>
          </a:xfrm>
          <a:prstGeom prst="rect">
            <a:avLst/>
          </a:prstGeom>
          <a:noFill/>
        </p:spPr>
        <p:txBody>
          <a:bodyPr wrap="square" rtlCol="0">
            <a:spAutoFit/>
          </a:bodyPr>
          <a:lstStyle/>
          <a:p>
            <a:r>
              <a:rPr lang="en-US" dirty="0"/>
              <a:t>Local storage</a:t>
            </a:r>
          </a:p>
          <a:p>
            <a:pPr>
              <a:tabLst>
                <a:tab pos="263525" algn="l"/>
              </a:tabLst>
            </a:pPr>
            <a:r>
              <a:rPr lang="en-US" sz="1600" dirty="0"/>
              <a:t>	</a:t>
            </a:r>
            <a:r>
              <a:rPr lang="en-US" sz="1400" dirty="0"/>
              <a:t>Upload data from PC</a:t>
            </a:r>
            <a:r>
              <a:rPr lang="ru-RU" sz="1400" dirty="0"/>
              <a:t>… </a:t>
            </a:r>
          </a:p>
        </p:txBody>
      </p:sp>
      <p:sp>
        <p:nvSpPr>
          <p:cNvPr id="16" name="TextBox 15"/>
          <p:cNvSpPr txBox="1"/>
          <p:nvPr/>
        </p:nvSpPr>
        <p:spPr>
          <a:xfrm>
            <a:off x="959976" y="2502025"/>
            <a:ext cx="1929336" cy="1261884"/>
          </a:xfrm>
          <a:prstGeom prst="rect">
            <a:avLst/>
          </a:prstGeom>
          <a:noFill/>
        </p:spPr>
        <p:txBody>
          <a:bodyPr wrap="square" rtlCol="0">
            <a:spAutoFit/>
          </a:bodyPr>
          <a:lstStyle/>
          <a:p>
            <a:r>
              <a:rPr lang="en-US" dirty="0"/>
              <a:t>Cloud storage</a:t>
            </a:r>
          </a:p>
          <a:p>
            <a:pPr>
              <a:tabLst>
                <a:tab pos="266700" algn="l"/>
              </a:tabLst>
            </a:pPr>
            <a:r>
              <a:rPr lang="en-US" sz="1600" dirty="0"/>
              <a:t>	</a:t>
            </a:r>
            <a:r>
              <a:rPr lang="en-US" sz="1400" dirty="0"/>
              <a:t>Azure Storage</a:t>
            </a:r>
          </a:p>
          <a:p>
            <a:pPr>
              <a:tabLst>
                <a:tab pos="266700" algn="l"/>
              </a:tabLst>
            </a:pPr>
            <a:r>
              <a:rPr lang="en-US" sz="1400" dirty="0"/>
              <a:t>	Azure Table</a:t>
            </a:r>
          </a:p>
          <a:p>
            <a:pPr>
              <a:tabLst>
                <a:tab pos="266700" algn="l"/>
              </a:tabLst>
            </a:pPr>
            <a:r>
              <a:rPr lang="en-US" sz="1400" dirty="0"/>
              <a:t>	Hive</a:t>
            </a:r>
          </a:p>
          <a:p>
            <a:pPr>
              <a:tabLst>
                <a:tab pos="266700" algn="l"/>
              </a:tabLst>
            </a:pPr>
            <a:r>
              <a:rPr lang="en-US" sz="1400" dirty="0"/>
              <a:t>	etc.</a:t>
            </a:r>
            <a:endParaRPr lang="ru-RU" sz="1400" dirty="0"/>
          </a:p>
        </p:txBody>
      </p:sp>
      <p:sp>
        <p:nvSpPr>
          <p:cNvPr id="22" name="TextBox 21"/>
          <p:cNvSpPr txBox="1"/>
          <p:nvPr/>
        </p:nvSpPr>
        <p:spPr>
          <a:xfrm>
            <a:off x="10593845" y="2535373"/>
            <a:ext cx="1122170" cy="369332"/>
          </a:xfrm>
          <a:prstGeom prst="rect">
            <a:avLst/>
          </a:prstGeom>
          <a:noFill/>
        </p:spPr>
        <p:txBody>
          <a:bodyPr wrap="square" rtlCol="0">
            <a:spAutoFit/>
          </a:bodyPr>
          <a:lstStyle/>
          <a:p>
            <a:r>
              <a:rPr lang="en-US" dirty="0"/>
              <a:t>Excel</a:t>
            </a:r>
            <a:endParaRPr lang="ru-RU" dirty="0"/>
          </a:p>
        </p:txBody>
      </p:sp>
      <p:sp>
        <p:nvSpPr>
          <p:cNvPr id="23" name="TextBox 22"/>
          <p:cNvSpPr txBox="1"/>
          <p:nvPr/>
        </p:nvSpPr>
        <p:spPr>
          <a:xfrm>
            <a:off x="10248969" y="4450132"/>
            <a:ext cx="1811309" cy="369332"/>
          </a:xfrm>
          <a:prstGeom prst="rect">
            <a:avLst/>
          </a:prstGeom>
          <a:noFill/>
        </p:spPr>
        <p:txBody>
          <a:bodyPr wrap="square" rtlCol="0">
            <a:spAutoFit/>
          </a:bodyPr>
          <a:lstStyle/>
          <a:p>
            <a:r>
              <a:rPr lang="en-US" dirty="0"/>
              <a:t>Business Apps</a:t>
            </a:r>
            <a:endParaRPr lang="ru-RU" dirty="0"/>
          </a:p>
        </p:txBody>
      </p:sp>
      <p:sp>
        <p:nvSpPr>
          <p:cNvPr id="30" name="TextBox 29"/>
          <p:cNvSpPr txBox="1"/>
          <p:nvPr/>
        </p:nvSpPr>
        <p:spPr>
          <a:xfrm>
            <a:off x="9188666" y="6525664"/>
            <a:ext cx="2871613" cy="276999"/>
          </a:xfrm>
          <a:prstGeom prst="rect">
            <a:avLst/>
          </a:prstGeom>
          <a:noFill/>
        </p:spPr>
        <p:txBody>
          <a:bodyPr wrap="square" rtlCol="0">
            <a:spAutoFit/>
          </a:bodyPr>
          <a:lstStyle/>
          <a:p>
            <a:pPr algn="r"/>
            <a:r>
              <a:rPr lang="en-US" sz="1200" i="1" dirty="0"/>
              <a:t>Reference</a:t>
            </a:r>
            <a:r>
              <a:rPr lang="en-US" sz="1200" dirty="0"/>
              <a:t>: </a:t>
            </a:r>
            <a:r>
              <a:rPr lang="en-US" sz="1200" dirty="0">
                <a:hlinkClick r:id="rId3"/>
              </a:rPr>
              <a:t>TechEd 2014 Conference</a:t>
            </a:r>
            <a:endParaRPr lang="ru-RU" sz="1200" dirty="0"/>
          </a:p>
        </p:txBody>
      </p:sp>
      <p:sp>
        <p:nvSpPr>
          <p:cNvPr id="32" name="Rectangle 32"/>
          <p:cNvSpPr/>
          <p:nvPr/>
        </p:nvSpPr>
        <p:spPr bwMode="auto">
          <a:xfrm>
            <a:off x="182521" y="6004646"/>
            <a:ext cx="11877758" cy="419341"/>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accent1">
              <a:lumMod val="40000"/>
              <a:lumOff val="60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34" name="Прямоугольник 11"/>
          <p:cNvSpPr/>
          <p:nvPr/>
        </p:nvSpPr>
        <p:spPr bwMode="auto">
          <a:xfrm>
            <a:off x="0" y="0"/>
            <a:ext cx="12192000" cy="451262"/>
          </a:xfrm>
          <a:prstGeom prst="rect">
            <a:avLst/>
          </a:prstGeom>
          <a:solidFill>
            <a:srgbClr val="292929"/>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base" latinLnBrk="0" hangingPunct="1">
              <a:lnSpc>
                <a:spcPct val="100000"/>
              </a:lnSpc>
              <a:spcBef>
                <a:spcPct val="0"/>
              </a:spcBef>
              <a:spcAft>
                <a:spcPct val="0"/>
              </a:spcAft>
              <a:buClrTx/>
              <a:buSzTx/>
              <a:buFontTx/>
              <a:buNone/>
              <a:tabLst>
                <a:tab pos="177800" algn="l"/>
                <a:tab pos="10223500" algn="l"/>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Azure Machine Learning. </a:t>
            </a:r>
            <a:r>
              <a:rPr kumimoji="0" lang="en-US" sz="1600" b="0" i="0" u="none" strike="noStrike" kern="0" cap="none" spc="0" normalizeH="0" baseline="0" noProof="0" dirty="0">
                <a:ln>
                  <a:noFill/>
                </a:ln>
                <a:solidFill>
                  <a:srgbClr val="FFC000"/>
                </a:solidFill>
                <a:effectLst/>
                <a:uLnTx/>
                <a:uFillTx/>
                <a:latin typeface="Segoe UI"/>
                <a:ea typeface="+mn-ea"/>
                <a:cs typeface="+mn-cs"/>
              </a:rPr>
              <a:t>Overview	</a:t>
            </a:r>
            <a:endParaRPr kumimoji="0" lang="ru-RU" sz="1600" b="0" i="0" u="none" strike="noStrike" kern="0" cap="none" spc="0" normalizeH="0" baseline="0" noProof="0" dirty="0">
              <a:ln>
                <a:noFill/>
              </a:ln>
              <a:solidFill>
                <a:srgbClr val="292929">
                  <a:lumMod val="50000"/>
                  <a:lumOff val="50000"/>
                </a:srgbClr>
              </a:solidFill>
              <a:effectLst/>
              <a:uLnTx/>
              <a:uFillTx/>
              <a:latin typeface="Segoe UI"/>
              <a:ea typeface="+mn-ea"/>
              <a:cs typeface="+mn-cs"/>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8013" y="929705"/>
            <a:ext cx="488780" cy="48878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308" y="2535838"/>
            <a:ext cx="780290" cy="78029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1924" y="3958310"/>
            <a:ext cx="780290" cy="78029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895" y="4371216"/>
            <a:ext cx="780290" cy="780290"/>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96812" y="3958310"/>
            <a:ext cx="445225" cy="445225"/>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2406" y="2536803"/>
            <a:ext cx="780290" cy="780290"/>
          </a:xfrm>
          <a:prstGeom prst="rect">
            <a:avLst/>
          </a:prstGeom>
        </p:spPr>
      </p:pic>
      <p:sp>
        <p:nvSpPr>
          <p:cNvPr id="7" name="TextBox 6"/>
          <p:cNvSpPr txBox="1"/>
          <p:nvPr/>
        </p:nvSpPr>
        <p:spPr>
          <a:xfrm>
            <a:off x="182521" y="6009667"/>
            <a:ext cx="3017880" cy="400110"/>
          </a:xfrm>
          <a:prstGeom prst="rect">
            <a:avLst/>
          </a:prstGeom>
          <a:noFill/>
        </p:spPr>
        <p:txBody>
          <a:bodyPr wrap="square" rtlCol="0">
            <a:spAutoFit/>
          </a:bodyPr>
          <a:lstStyle/>
          <a:p>
            <a:pPr algn="ctr"/>
            <a:r>
              <a:rPr lang="en-US" sz="2000" dirty="0">
                <a:latin typeface="+mj-lt"/>
              </a:rPr>
              <a:t>Business</a:t>
            </a:r>
            <a:r>
              <a:rPr lang="ru-RU" sz="2000" dirty="0">
                <a:latin typeface="+mj-lt"/>
              </a:rPr>
              <a:t> </a:t>
            </a:r>
            <a:r>
              <a:rPr lang="en-US" sz="2000" dirty="0">
                <a:latin typeface="+mj-lt"/>
              </a:rPr>
              <a:t>problem</a:t>
            </a:r>
            <a:endParaRPr lang="ru-RU" sz="2000" dirty="0">
              <a:latin typeface="+mj-lt"/>
            </a:endParaRPr>
          </a:p>
        </p:txBody>
      </p:sp>
      <p:sp>
        <p:nvSpPr>
          <p:cNvPr id="8" name="TextBox 7"/>
          <p:cNvSpPr txBox="1"/>
          <p:nvPr/>
        </p:nvSpPr>
        <p:spPr>
          <a:xfrm>
            <a:off x="3581913" y="6013577"/>
            <a:ext cx="2180290" cy="400110"/>
          </a:xfrm>
          <a:prstGeom prst="rect">
            <a:avLst/>
          </a:prstGeom>
          <a:noFill/>
        </p:spPr>
        <p:txBody>
          <a:bodyPr wrap="square" rtlCol="0">
            <a:spAutoFit/>
          </a:bodyPr>
          <a:lstStyle/>
          <a:p>
            <a:pPr algn="ctr"/>
            <a:r>
              <a:rPr lang="en-US" sz="2000" dirty="0">
                <a:latin typeface="+mj-lt"/>
              </a:rPr>
              <a:t>Modeling</a:t>
            </a:r>
            <a:endParaRPr lang="ru-RU" sz="2000" dirty="0">
              <a:latin typeface="+mj-lt"/>
            </a:endParaRPr>
          </a:p>
        </p:txBody>
      </p:sp>
      <p:sp>
        <p:nvSpPr>
          <p:cNvPr id="9" name="TextBox 8"/>
          <p:cNvSpPr txBox="1"/>
          <p:nvPr/>
        </p:nvSpPr>
        <p:spPr>
          <a:xfrm>
            <a:off x="8981441" y="6009667"/>
            <a:ext cx="2861065" cy="400110"/>
          </a:xfrm>
          <a:prstGeom prst="rect">
            <a:avLst/>
          </a:prstGeom>
          <a:noFill/>
        </p:spPr>
        <p:txBody>
          <a:bodyPr wrap="square" rtlCol="0">
            <a:spAutoFit/>
          </a:bodyPr>
          <a:lstStyle/>
          <a:p>
            <a:pPr algn="ctr"/>
            <a:r>
              <a:rPr lang="en-US" sz="2000" dirty="0">
                <a:latin typeface="+mj-lt"/>
              </a:rPr>
              <a:t>Business value</a:t>
            </a:r>
          </a:p>
        </p:txBody>
      </p:sp>
      <p:sp>
        <p:nvSpPr>
          <p:cNvPr id="10" name="TextBox 9"/>
          <p:cNvSpPr txBox="1"/>
          <p:nvPr/>
        </p:nvSpPr>
        <p:spPr>
          <a:xfrm>
            <a:off x="6481754" y="6001842"/>
            <a:ext cx="2180015" cy="400110"/>
          </a:xfrm>
          <a:prstGeom prst="rect">
            <a:avLst/>
          </a:prstGeom>
          <a:noFill/>
        </p:spPr>
        <p:txBody>
          <a:bodyPr wrap="square" rtlCol="0">
            <a:spAutoFit/>
          </a:bodyPr>
          <a:lstStyle/>
          <a:p>
            <a:pPr algn="ctr"/>
            <a:r>
              <a:rPr lang="en-US" sz="2000" dirty="0">
                <a:latin typeface="+mj-lt"/>
              </a:rPr>
              <a:t>Deployment</a:t>
            </a:r>
            <a:endParaRPr lang="ru-RU" sz="2000" dirty="0">
              <a:latin typeface="+mj-lt"/>
            </a:endParaRPr>
          </a:p>
        </p:txBody>
      </p:sp>
      <p:sp>
        <p:nvSpPr>
          <p:cNvPr id="36" name="Rectangle 35"/>
          <p:cNvSpPr/>
          <p:nvPr/>
        </p:nvSpPr>
        <p:spPr>
          <a:xfrm>
            <a:off x="6490474" y="2156575"/>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493904" y="4485318"/>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499635" y="3391580"/>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513574" y="3496096"/>
            <a:ext cx="2180290" cy="646331"/>
          </a:xfrm>
          <a:prstGeom prst="rect">
            <a:avLst/>
          </a:prstGeom>
          <a:noFill/>
        </p:spPr>
        <p:txBody>
          <a:bodyPr wrap="square" rtlCol="0">
            <a:spAutoFit/>
          </a:bodyPr>
          <a:lstStyle/>
          <a:p>
            <a:pPr algn="ctr"/>
            <a:r>
              <a:rPr lang="en-US" dirty="0">
                <a:solidFill>
                  <a:schemeClr val="bg1"/>
                </a:solidFill>
              </a:rPr>
              <a:t>Azure Marketplace</a:t>
            </a:r>
          </a:p>
          <a:p>
            <a:pPr algn="ctr"/>
            <a:r>
              <a:rPr lang="en-US" dirty="0">
                <a:solidFill>
                  <a:schemeClr val="bg1">
                    <a:lumMod val="75000"/>
                  </a:schemeClr>
                </a:solidFill>
              </a:rPr>
              <a:t>(Applications store)</a:t>
            </a:r>
            <a:endParaRPr lang="ru-RU" dirty="0">
              <a:solidFill>
                <a:schemeClr val="bg1">
                  <a:lumMod val="75000"/>
                </a:schemeClr>
              </a:solidFill>
            </a:endParaRPr>
          </a:p>
        </p:txBody>
      </p:sp>
      <p:sp>
        <p:nvSpPr>
          <p:cNvPr id="19" name="TextBox 18"/>
          <p:cNvSpPr txBox="1"/>
          <p:nvPr/>
        </p:nvSpPr>
        <p:spPr>
          <a:xfrm>
            <a:off x="6472085" y="4584916"/>
            <a:ext cx="2180290" cy="646331"/>
          </a:xfrm>
          <a:prstGeom prst="rect">
            <a:avLst/>
          </a:prstGeom>
          <a:noFill/>
        </p:spPr>
        <p:txBody>
          <a:bodyPr wrap="square" rtlCol="0">
            <a:spAutoFit/>
          </a:bodyPr>
          <a:lstStyle/>
          <a:p>
            <a:pPr algn="ctr"/>
            <a:r>
              <a:rPr lang="en-US" dirty="0">
                <a:solidFill>
                  <a:schemeClr val="bg1"/>
                </a:solidFill>
              </a:rPr>
              <a:t>Azure ML Gallery</a:t>
            </a:r>
          </a:p>
          <a:p>
            <a:pPr algn="ctr"/>
            <a:r>
              <a:rPr lang="en-US" dirty="0">
                <a:solidFill>
                  <a:schemeClr val="bg1">
                    <a:lumMod val="75000"/>
                  </a:schemeClr>
                </a:solidFill>
              </a:rPr>
              <a:t>(community)</a:t>
            </a:r>
            <a:endParaRPr lang="ru-RU" dirty="0">
              <a:solidFill>
                <a:schemeClr val="bg1">
                  <a:lumMod val="75000"/>
                </a:schemeClr>
              </a:solidFill>
            </a:endParaRPr>
          </a:p>
        </p:txBody>
      </p:sp>
      <p:sp>
        <p:nvSpPr>
          <p:cNvPr id="18" name="TextBox 17"/>
          <p:cNvSpPr txBox="1"/>
          <p:nvPr/>
        </p:nvSpPr>
        <p:spPr>
          <a:xfrm>
            <a:off x="6481754" y="2231148"/>
            <a:ext cx="2158470" cy="646331"/>
          </a:xfrm>
          <a:prstGeom prst="rect">
            <a:avLst/>
          </a:prstGeom>
          <a:noFill/>
        </p:spPr>
        <p:txBody>
          <a:bodyPr wrap="square" rtlCol="0">
            <a:spAutoFit/>
          </a:bodyPr>
          <a:lstStyle/>
          <a:p>
            <a:pPr algn="ctr"/>
            <a:r>
              <a:rPr lang="en-US" dirty="0">
                <a:solidFill>
                  <a:schemeClr val="bg1"/>
                </a:solidFill>
              </a:rPr>
              <a:t>ML Web Services</a:t>
            </a:r>
          </a:p>
          <a:p>
            <a:pPr algn="ctr"/>
            <a:r>
              <a:rPr lang="en-US" dirty="0">
                <a:solidFill>
                  <a:schemeClr val="bg1">
                    <a:lumMod val="75000"/>
                  </a:schemeClr>
                </a:solidFill>
              </a:rPr>
              <a:t>(REST API Services)</a:t>
            </a:r>
            <a:endParaRPr lang="ru-RU" dirty="0">
              <a:solidFill>
                <a:schemeClr val="bg1">
                  <a:lumMod val="75000"/>
                </a:schemeClr>
              </a:solidFill>
            </a:endParaRPr>
          </a:p>
        </p:txBody>
      </p:sp>
      <p:sp>
        <p:nvSpPr>
          <p:cNvPr id="39" name="Rectangle 38"/>
          <p:cNvSpPr/>
          <p:nvPr/>
        </p:nvSpPr>
        <p:spPr>
          <a:xfrm>
            <a:off x="3581913" y="2143030"/>
            <a:ext cx="2180290" cy="902825"/>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575364" y="2271758"/>
            <a:ext cx="2174083" cy="646331"/>
          </a:xfrm>
          <a:prstGeom prst="rect">
            <a:avLst/>
          </a:prstGeom>
          <a:noFill/>
        </p:spPr>
        <p:txBody>
          <a:bodyPr wrap="square" rtlCol="0">
            <a:spAutoFit/>
          </a:bodyPr>
          <a:lstStyle/>
          <a:p>
            <a:pPr algn="ctr"/>
            <a:r>
              <a:rPr lang="en-US" dirty="0">
                <a:solidFill>
                  <a:schemeClr val="bg1"/>
                </a:solidFill>
              </a:rPr>
              <a:t>ML Studio</a:t>
            </a:r>
          </a:p>
          <a:p>
            <a:pPr algn="ctr"/>
            <a:r>
              <a:rPr lang="en-US" dirty="0">
                <a:solidFill>
                  <a:schemeClr val="bg1">
                    <a:lumMod val="75000"/>
                  </a:schemeClr>
                </a:solidFill>
              </a:rPr>
              <a:t>(Web IDE)</a:t>
            </a:r>
            <a:endParaRPr lang="ru-RU" dirty="0">
              <a:solidFill>
                <a:schemeClr val="bg1">
                  <a:lumMod val="75000"/>
                </a:schemeClr>
              </a:solidFill>
            </a:endParaRPr>
          </a:p>
        </p:txBody>
      </p:sp>
      <p:sp>
        <p:nvSpPr>
          <p:cNvPr id="40" name="Rectangle 39"/>
          <p:cNvSpPr/>
          <p:nvPr/>
        </p:nvSpPr>
        <p:spPr>
          <a:xfrm>
            <a:off x="3587855" y="3419390"/>
            <a:ext cx="2173265" cy="1996563"/>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581913" y="3425928"/>
            <a:ext cx="2179207" cy="1477328"/>
          </a:xfrm>
          <a:prstGeom prst="rect">
            <a:avLst/>
          </a:prstGeom>
          <a:noFill/>
        </p:spPr>
        <p:txBody>
          <a:bodyPr wrap="square" rtlCol="0">
            <a:spAutoFit/>
          </a:bodyPr>
          <a:lstStyle/>
          <a:p>
            <a:r>
              <a:rPr lang="en-US" dirty="0">
                <a:solidFill>
                  <a:schemeClr val="bg1"/>
                </a:solidFill>
              </a:rPr>
              <a:t>Workspace:</a:t>
            </a:r>
          </a:p>
          <a:p>
            <a:pPr>
              <a:tabLst>
                <a:tab pos="266700" algn="l"/>
              </a:tabLst>
            </a:pPr>
            <a:r>
              <a:rPr lang="en-US" sz="1600" dirty="0">
                <a:solidFill>
                  <a:schemeClr val="bg1"/>
                </a:solidFill>
              </a:rPr>
              <a:t>	</a:t>
            </a:r>
            <a:r>
              <a:rPr lang="en-US" sz="1400" b="1" dirty="0">
                <a:solidFill>
                  <a:schemeClr val="bg1"/>
                </a:solidFill>
              </a:rPr>
              <a:t>Experiments</a:t>
            </a:r>
          </a:p>
          <a:p>
            <a:pPr>
              <a:tabLst>
                <a:tab pos="266700" algn="l"/>
              </a:tabLst>
            </a:pPr>
            <a:r>
              <a:rPr lang="en-US" sz="1400" dirty="0">
                <a:solidFill>
                  <a:schemeClr val="bg1"/>
                </a:solidFill>
              </a:rPr>
              <a:t>	Datasets</a:t>
            </a:r>
          </a:p>
          <a:p>
            <a:pPr>
              <a:tabLst>
                <a:tab pos="266700" algn="l"/>
              </a:tabLst>
            </a:pPr>
            <a:r>
              <a:rPr lang="en-US" sz="1400" dirty="0">
                <a:solidFill>
                  <a:schemeClr val="bg1"/>
                </a:solidFill>
              </a:rPr>
              <a:t>	Trained models</a:t>
            </a:r>
          </a:p>
          <a:p>
            <a:pPr>
              <a:tabLst>
                <a:tab pos="266700" algn="l"/>
              </a:tabLst>
            </a:pPr>
            <a:r>
              <a:rPr lang="en-US" sz="1400" dirty="0">
                <a:solidFill>
                  <a:schemeClr val="bg1"/>
                </a:solidFill>
              </a:rPr>
              <a:t>	Notebooks</a:t>
            </a:r>
          </a:p>
          <a:p>
            <a:pPr>
              <a:tabLst>
                <a:tab pos="266700" algn="l"/>
              </a:tabLst>
            </a:pPr>
            <a:r>
              <a:rPr lang="en-US" sz="1400" dirty="0">
                <a:solidFill>
                  <a:schemeClr val="bg1"/>
                </a:solidFill>
              </a:rPr>
              <a:t>	Access settings</a:t>
            </a:r>
            <a:endParaRPr lang="ru-RU" sz="1400" dirty="0">
              <a:solidFill>
                <a:schemeClr val="bg1"/>
              </a:solidFill>
            </a:endParaRPr>
          </a:p>
        </p:txBody>
      </p:sp>
      <p:sp>
        <p:nvSpPr>
          <p:cNvPr id="41" name="Right Arrow 40"/>
          <p:cNvSpPr/>
          <p:nvPr/>
        </p:nvSpPr>
        <p:spPr>
          <a:xfrm>
            <a:off x="2894787" y="2377241"/>
            <a:ext cx="819292" cy="417346"/>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723909" y="2377241"/>
            <a:ext cx="833197" cy="417346"/>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8662044" y="2377241"/>
            <a:ext cx="689132" cy="402929"/>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209600" y="2096162"/>
            <a:ext cx="974028" cy="338554"/>
          </a:xfrm>
          <a:prstGeom prst="rect">
            <a:avLst/>
          </a:prstGeom>
          <a:noFill/>
        </p:spPr>
        <p:txBody>
          <a:bodyPr wrap="square" rtlCol="0">
            <a:spAutoFit/>
          </a:bodyPr>
          <a:lstStyle/>
          <a:p>
            <a:r>
              <a:rPr lang="en-US" sz="1600" i="1" dirty="0">
                <a:solidFill>
                  <a:schemeClr val="accent1"/>
                </a:solidFill>
              </a:rPr>
              <a:t>Data</a:t>
            </a:r>
          </a:p>
        </p:txBody>
      </p:sp>
      <p:sp>
        <p:nvSpPr>
          <p:cNvPr id="50" name="TextBox 49"/>
          <p:cNvSpPr txBox="1"/>
          <p:nvPr/>
        </p:nvSpPr>
        <p:spPr>
          <a:xfrm>
            <a:off x="5745729" y="2148126"/>
            <a:ext cx="974028" cy="338554"/>
          </a:xfrm>
          <a:prstGeom prst="rect">
            <a:avLst/>
          </a:prstGeom>
          <a:noFill/>
        </p:spPr>
        <p:txBody>
          <a:bodyPr wrap="square" rtlCol="0">
            <a:spAutoFit/>
          </a:bodyPr>
          <a:lstStyle/>
          <a:p>
            <a:r>
              <a:rPr lang="en-US" sz="1600" i="1" dirty="0">
                <a:solidFill>
                  <a:schemeClr val="accent1"/>
                </a:solidFill>
              </a:rPr>
              <a:t>Model</a:t>
            </a:r>
          </a:p>
        </p:txBody>
      </p:sp>
      <p:sp>
        <p:nvSpPr>
          <p:cNvPr id="51" name="TextBox 50"/>
          <p:cNvSpPr txBox="1"/>
          <p:nvPr/>
        </p:nvSpPr>
        <p:spPr>
          <a:xfrm>
            <a:off x="8480632" y="2149617"/>
            <a:ext cx="974028" cy="338554"/>
          </a:xfrm>
          <a:prstGeom prst="rect">
            <a:avLst/>
          </a:prstGeom>
          <a:noFill/>
        </p:spPr>
        <p:txBody>
          <a:bodyPr wrap="square" rtlCol="0">
            <a:spAutoFit/>
          </a:bodyPr>
          <a:lstStyle/>
          <a:p>
            <a:r>
              <a:rPr lang="en-US" sz="1600" i="1" dirty="0">
                <a:solidFill>
                  <a:schemeClr val="accent1"/>
                </a:solidFill>
              </a:rPr>
              <a:t>API</a:t>
            </a:r>
          </a:p>
        </p:txBody>
      </p:sp>
      <p:cxnSp>
        <p:nvCxnSpPr>
          <p:cNvPr id="53" name="Straight Arrow Connector 52"/>
          <p:cNvCxnSpPr>
            <a:endCxn id="20" idx="0"/>
          </p:cNvCxnSpPr>
          <p:nvPr/>
        </p:nvCxnSpPr>
        <p:spPr>
          <a:xfrm flipH="1">
            <a:off x="4671517" y="3042708"/>
            <a:ext cx="13398" cy="38322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714079" y="3061622"/>
            <a:ext cx="895484" cy="338554"/>
          </a:xfrm>
          <a:prstGeom prst="rect">
            <a:avLst/>
          </a:prstGeom>
          <a:noFill/>
        </p:spPr>
        <p:txBody>
          <a:bodyPr wrap="square" rtlCol="0">
            <a:spAutoFit/>
          </a:bodyPr>
          <a:lstStyle/>
          <a:p>
            <a:r>
              <a:rPr lang="en-US" sz="1600" i="1" dirty="0">
                <a:solidFill>
                  <a:schemeClr val="accent1"/>
                </a:solidFill>
              </a:rPr>
              <a:t>Manage</a:t>
            </a:r>
          </a:p>
        </p:txBody>
      </p:sp>
      <p:cxnSp>
        <p:nvCxnSpPr>
          <p:cNvPr id="14" name="Прямая со стрелкой 13"/>
          <p:cNvCxnSpPr/>
          <p:nvPr/>
        </p:nvCxnSpPr>
        <p:spPr>
          <a:xfrm flipV="1">
            <a:off x="5040528" y="3042709"/>
            <a:ext cx="1473046" cy="7901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endCxn id="19" idx="1"/>
          </p:cNvCxnSpPr>
          <p:nvPr/>
        </p:nvCxnSpPr>
        <p:spPr>
          <a:xfrm>
            <a:off x="5069290" y="3958310"/>
            <a:ext cx="1402795" cy="9497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a:stCxn id="36" idx="2"/>
            <a:endCxn id="37" idx="0"/>
          </p:cNvCxnSpPr>
          <p:nvPr/>
        </p:nvCxnSpPr>
        <p:spPr>
          <a:xfrm>
            <a:off x="7580619" y="3059400"/>
            <a:ext cx="9161" cy="3321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 name="Right Arrow 47"/>
          <p:cNvSpPr/>
          <p:nvPr/>
        </p:nvSpPr>
        <p:spPr>
          <a:xfrm>
            <a:off x="8670764" y="3627038"/>
            <a:ext cx="689132" cy="402929"/>
          </a:xfrm>
          <a:prstGeom prst="rightArrow">
            <a:avLst/>
          </a:prstGeom>
          <a:solidFill>
            <a:schemeClr val="bg1">
              <a:alpha val="67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8489352" y="3399414"/>
            <a:ext cx="974028" cy="338554"/>
          </a:xfrm>
          <a:prstGeom prst="rect">
            <a:avLst/>
          </a:prstGeom>
          <a:noFill/>
        </p:spPr>
        <p:txBody>
          <a:bodyPr wrap="square" rtlCol="0">
            <a:spAutoFit/>
          </a:bodyPr>
          <a:lstStyle/>
          <a:p>
            <a:r>
              <a:rPr lang="en-US" sz="1600" i="1" dirty="0">
                <a:solidFill>
                  <a:schemeClr val="accent1"/>
                </a:solidFill>
              </a:rPr>
              <a:t>API</a:t>
            </a:r>
          </a:p>
        </p:txBody>
      </p:sp>
    </p:spTree>
    <p:extLst>
      <p:ext uri="{BB962C8B-B14F-4D97-AF65-F5344CB8AC3E}">
        <p14:creationId xmlns:p14="http://schemas.microsoft.com/office/powerpoint/2010/main" val="39333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Прямоугольник 7"/>
          <p:cNvSpPr/>
          <p:nvPr/>
        </p:nvSpPr>
        <p:spPr bwMode="auto">
          <a:xfrm>
            <a:off x="-1" y="2805875"/>
            <a:ext cx="3206339" cy="816099"/>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TextBox 8"/>
          <p:cNvSpPr txBox="1"/>
          <p:nvPr/>
        </p:nvSpPr>
        <p:spPr>
          <a:xfrm>
            <a:off x="-2" y="2921536"/>
            <a:ext cx="3206339" cy="52322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Guiding Principles</a:t>
            </a:r>
          </a:p>
        </p:txBody>
      </p:sp>
      <p:sp>
        <p:nvSpPr>
          <p:cNvPr id="7" name="TextBox 6"/>
          <p:cNvSpPr txBox="1"/>
          <p:nvPr/>
        </p:nvSpPr>
        <p:spPr>
          <a:xfrm>
            <a:off x="3841189" y="2721053"/>
            <a:ext cx="7997473"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Segoe UI Light" panose="020B0502040204020203" pitchFamily="34" charset="0"/>
                <a:ea typeface="+mn-ea"/>
                <a:cs typeface="Segoe UI Light" panose="020B0502040204020203" pitchFamily="34" charset="0"/>
              </a:rPr>
              <a:t>Reduce complexity to broaden participation</a:t>
            </a:r>
            <a:endParaRPr kumimoji="0" lang="en-US" sz="2400" b="0" i="0" u="none" strike="noStrike" kern="1200" cap="none" spc="0" normalizeH="0" baseline="0" noProof="0" dirty="0">
              <a:ln>
                <a:noFill/>
              </a:ln>
              <a:solidFill>
                <a:srgbClr val="292929"/>
              </a:solidFill>
              <a:effectLst/>
              <a:uLnTx/>
              <a:uFillTx/>
              <a:latin typeface="Segoe UI"/>
              <a:ea typeface="+mn-ea"/>
              <a:cs typeface="Segoe UI Light" panose="020B0502040204020203" pitchFamily="34" charset="0"/>
            </a:endParaRP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No software to install</a:t>
            </a:r>
            <a:r>
              <a:rPr kumimoji="0" lang="ru-RU"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a:t>
            </a: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only web browser;</a:t>
            </a: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Possibility to develop without writing line of code;</a:t>
            </a: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Easy deployment and usage using </a:t>
            </a:r>
            <a:r>
              <a:rPr kumimoji="0" lang="en-US" sz="1800" b="0" i="0" u="none" strike="noStrike" kern="1200" cap="none" spc="0" normalizeH="0" baseline="0" noProof="0" dirty="0" err="1">
                <a:ln>
                  <a:noFill/>
                </a:ln>
                <a:solidFill>
                  <a:srgbClr val="292929"/>
                </a:solidFill>
                <a:effectLst/>
                <a:uLnTx/>
                <a:uFillTx/>
                <a:latin typeface="Segoe UI Light"/>
                <a:ea typeface="+mn-ea"/>
                <a:cs typeface="Segoe UI Light" panose="020B0502040204020203" pitchFamily="34" charset="0"/>
              </a:rPr>
              <a:t>restfull</a:t>
            </a: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API;</a:t>
            </a: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Easy collaboration on Azure ML projects;</a:t>
            </a: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Visual composition with end2end support for Data Science workflow;</a:t>
            </a:r>
          </a:p>
          <a:p>
            <a:pPr marL="0" marR="0" lvl="0" indent="0" algn="l" defTabSz="914400" rtl="0" eaLnBrk="1" fontAlgn="auto" latinLnBrk="0" hangingPunct="1">
              <a:lnSpc>
                <a:spcPct val="100000"/>
              </a:lnSpc>
              <a:spcBef>
                <a:spcPts val="40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rPr>
              <a:t>	Extensible, support </a:t>
            </a:r>
            <a:r>
              <a:rPr kumimoji="0" lang="en-US" sz="1800" b="0" i="0" u="none" strike="noStrike" kern="1200" cap="none" spc="0" normalizeH="0" baseline="0" noProof="0">
                <a:ln>
                  <a:noFill/>
                </a:ln>
                <a:solidFill>
                  <a:srgbClr val="292929"/>
                </a:solidFill>
                <a:effectLst/>
                <a:uLnTx/>
                <a:uFillTx/>
                <a:latin typeface="Segoe UI Light"/>
                <a:ea typeface="+mn-ea"/>
                <a:cs typeface="Segoe UI Light" panose="020B0502040204020203" pitchFamily="34" charset="0"/>
              </a:rPr>
              <a:t>for </a:t>
            </a:r>
            <a:r>
              <a:rPr kumimoji="0" lang="en-US" sz="1800" b="0" i="0" u="none" strike="noStrike" kern="1200" cap="none" spc="0" normalizeH="0" baseline="0" noProof="0" smtClean="0">
                <a:ln>
                  <a:noFill/>
                </a:ln>
                <a:solidFill>
                  <a:srgbClr val="292929"/>
                </a:solidFill>
                <a:effectLst/>
                <a:uLnTx/>
                <a:uFillTx/>
                <a:latin typeface="Segoe UI Light"/>
                <a:ea typeface="+mn-ea"/>
                <a:cs typeface="Segoe UI Light" panose="020B0502040204020203" pitchFamily="34" charset="0"/>
              </a:rPr>
              <a:t>R</a:t>
            </a:r>
            <a:r>
              <a:rPr kumimoji="0" lang="en-US" sz="1800" b="0" i="0" u="none" strike="noStrike" kern="1200" cap="none" spc="0" normalizeH="0" noProof="0" smtClean="0">
                <a:ln>
                  <a:noFill/>
                </a:ln>
                <a:solidFill>
                  <a:srgbClr val="292929"/>
                </a:solidFill>
                <a:effectLst/>
                <a:uLnTx/>
                <a:uFillTx/>
                <a:latin typeface="Segoe UI Light"/>
                <a:ea typeface="+mn-ea"/>
                <a:cs typeface="Segoe UI Light" panose="020B0502040204020203" pitchFamily="34" charset="0"/>
              </a:rPr>
              <a:t> </a:t>
            </a:r>
            <a:r>
              <a:rPr kumimoji="0" lang="en-US" sz="1800" b="0" i="0" u="none" strike="noStrike" kern="1200" cap="none" spc="0" normalizeH="0" baseline="0" noProof="0" smtClean="0">
                <a:ln>
                  <a:noFill/>
                </a:ln>
                <a:solidFill>
                  <a:srgbClr val="292929"/>
                </a:solidFill>
                <a:effectLst/>
                <a:uLnTx/>
                <a:uFillTx/>
                <a:latin typeface="Segoe UI Light"/>
                <a:ea typeface="+mn-ea"/>
                <a:cs typeface="Segoe UI Light" panose="020B0502040204020203" pitchFamily="34" charset="0"/>
              </a:rPr>
              <a:t>.</a:t>
            </a:r>
            <a:endParaRPr kumimoji="0" lang="en-US" sz="1800" b="0" i="0" u="none" strike="noStrike" kern="1200" cap="none" spc="0" normalizeH="0" baseline="0" noProof="0" dirty="0">
              <a:ln>
                <a:noFill/>
              </a:ln>
              <a:solidFill>
                <a:srgbClr val="292929"/>
              </a:solidFill>
              <a:effectLst/>
              <a:uLnTx/>
              <a:uFillTx/>
              <a:latin typeface="Segoe UI Light"/>
              <a:ea typeface="+mn-ea"/>
              <a:cs typeface="Segoe UI Light" panose="020B0502040204020203" pitchFamily="34" charset="0"/>
            </a:endParaRPr>
          </a:p>
        </p:txBody>
      </p:sp>
      <p:sp>
        <p:nvSpPr>
          <p:cNvPr id="10" name="TextBox 9"/>
          <p:cNvSpPr txBox="1"/>
          <p:nvPr/>
        </p:nvSpPr>
        <p:spPr>
          <a:xfrm>
            <a:off x="3841189" y="1301927"/>
            <a:ext cx="6094590"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Segoe UI Light" panose="020B0502040204020203" pitchFamily="34" charset="0"/>
                <a:ea typeface="+mn-ea"/>
                <a:cs typeface="Segoe UI Light" panose="020B0502040204020203" pitchFamily="34" charset="0"/>
              </a:rPr>
              <a:t>Data Science is far too complex today</a:t>
            </a:r>
          </a:p>
          <a:p>
            <a:pPr marL="0" marR="0" lvl="0" indent="0" algn="l" defTabSz="914400" rtl="0" eaLnBrk="1" fontAlgn="auto" latinLnBrk="0" hangingPunct="1">
              <a:lnSpc>
                <a:spcPct val="100000"/>
              </a:lnSpc>
              <a:spcBef>
                <a:spcPts val="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panose="020B0502040204020203" pitchFamily="34" charset="0"/>
                <a:ea typeface="+mn-ea"/>
                <a:cs typeface="Segoe UI Light" panose="020B0502040204020203" pitchFamily="34" charset="0"/>
              </a:rPr>
              <a:t>	Math</a:t>
            </a:r>
          </a:p>
          <a:p>
            <a:pPr marL="0" marR="0" lvl="0" indent="0" algn="l" defTabSz="914400" rtl="0" eaLnBrk="1" fontAlgn="auto" latinLnBrk="0" hangingPunct="1">
              <a:lnSpc>
                <a:spcPct val="100000"/>
              </a:lnSpc>
              <a:spcBef>
                <a:spcPts val="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panose="020B0502040204020203" pitchFamily="34" charset="0"/>
                <a:ea typeface="+mn-ea"/>
                <a:cs typeface="Segoe UI Light" panose="020B0502040204020203" pitchFamily="34" charset="0"/>
              </a:rPr>
              <a:t>	Computer Science</a:t>
            </a:r>
          </a:p>
          <a:p>
            <a:pPr marL="0" marR="0" lvl="0" indent="0" algn="l" defTabSz="914400" rtl="0" eaLnBrk="1" fontAlgn="auto" latinLnBrk="0" hangingPunct="1">
              <a:lnSpc>
                <a:spcPct val="100000"/>
              </a:lnSpc>
              <a:spcBef>
                <a:spcPts val="0"/>
              </a:spcBef>
              <a:spcAft>
                <a:spcPts val="0"/>
              </a:spcAft>
              <a:buClrTx/>
              <a:buSzTx/>
              <a:buFontTx/>
              <a:buNone/>
              <a:tabLst>
                <a:tab pos="358775" algn="l"/>
              </a:tabLst>
              <a:defRPr/>
            </a:pPr>
            <a:r>
              <a:rPr kumimoji="0" lang="en-US" sz="1800" b="0" i="0" u="none" strike="noStrike" kern="1200" cap="none" spc="0" normalizeH="0" baseline="0" noProof="0" dirty="0">
                <a:ln>
                  <a:noFill/>
                </a:ln>
                <a:solidFill>
                  <a:srgbClr val="292929"/>
                </a:solidFill>
                <a:effectLst/>
                <a:uLnTx/>
                <a:uFillTx/>
                <a:latin typeface="Segoe UI Light" panose="020B0502040204020203" pitchFamily="34" charset="0"/>
                <a:ea typeface="+mn-ea"/>
                <a:cs typeface="Segoe UI Light" panose="020B0502040204020203" pitchFamily="34" charset="0"/>
              </a:rPr>
              <a:t>	Domain</a:t>
            </a:r>
          </a:p>
        </p:txBody>
      </p:sp>
      <p:sp>
        <p:nvSpPr>
          <p:cNvPr id="11" name="TextBox 10"/>
          <p:cNvSpPr txBox="1"/>
          <p:nvPr/>
        </p:nvSpPr>
        <p:spPr>
          <a:xfrm>
            <a:off x="8922467" y="6375066"/>
            <a:ext cx="3144605"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292929"/>
                </a:solidFill>
                <a:effectLst/>
                <a:uLnTx/>
                <a:uFillTx/>
                <a:latin typeface="Segoe UI"/>
                <a:ea typeface="+mn-ea"/>
                <a:cs typeface="+mn-cs"/>
              </a:rPr>
              <a:t>Reference</a:t>
            </a:r>
            <a:r>
              <a:rPr kumimoji="0" lang="en-US" sz="1400" b="0" i="0" u="none" strike="noStrike" kern="1200" cap="none" spc="0" normalizeH="0" baseline="0" noProof="0" dirty="0">
                <a:ln>
                  <a:noFill/>
                </a:ln>
                <a:solidFill>
                  <a:srgbClr val="292929"/>
                </a:solidFill>
                <a:effectLst/>
                <a:uLnTx/>
                <a:uFillTx/>
                <a:latin typeface="Segoe UI"/>
                <a:ea typeface="+mn-ea"/>
                <a:cs typeface="+mn-cs"/>
              </a:rPr>
              <a:t>: </a:t>
            </a:r>
            <a:r>
              <a:rPr kumimoji="0" lang="en-US" sz="1400" b="0" i="0" u="none" strike="noStrike" kern="1200" cap="none" spc="0" normalizeH="0" baseline="0" noProof="0" dirty="0">
                <a:ln>
                  <a:noFill/>
                </a:ln>
                <a:solidFill>
                  <a:srgbClr val="292929"/>
                </a:solidFill>
                <a:effectLst/>
                <a:uLnTx/>
                <a:uFillTx/>
                <a:latin typeface="Segoe UI"/>
                <a:ea typeface="+mn-ea"/>
                <a:cs typeface="+mn-cs"/>
                <a:hlinkClick r:id="rId3"/>
              </a:rPr>
              <a:t>TechEd 2014 Conference</a:t>
            </a:r>
            <a:endParaRPr kumimoji="0" lang="ru-RU" sz="1400" b="0" i="0" u="none" strike="noStrike" kern="1200" cap="none" spc="0" normalizeH="0" baseline="0" noProof="0" dirty="0">
              <a:ln>
                <a:noFill/>
              </a:ln>
              <a:solidFill>
                <a:srgbClr val="292929"/>
              </a:solidFill>
              <a:effectLst/>
              <a:uLnTx/>
              <a:uFillTx/>
              <a:latin typeface="Segoe UI"/>
              <a:ea typeface="+mn-ea"/>
              <a:cs typeface="+mn-cs"/>
            </a:endParaRPr>
          </a:p>
        </p:txBody>
      </p:sp>
      <p:sp>
        <p:nvSpPr>
          <p:cNvPr id="13" name="Прямоугольник 11"/>
          <p:cNvSpPr/>
          <p:nvPr/>
        </p:nvSpPr>
        <p:spPr bwMode="auto">
          <a:xfrm>
            <a:off x="0" y="0"/>
            <a:ext cx="12192000" cy="451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00000"/>
              </a:lnSpc>
              <a:spcBef>
                <a:spcPct val="0"/>
              </a:spcBef>
              <a:spcAft>
                <a:spcPct val="0"/>
              </a:spcAft>
              <a:buClrTx/>
              <a:buSzTx/>
              <a:buFontTx/>
              <a:buNone/>
              <a:tabLst>
                <a:tab pos="177800" algn="l"/>
                <a:tab pos="10223500" algn="l"/>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Azure Machine Learning. </a:t>
            </a:r>
            <a:r>
              <a:rPr kumimoji="0" lang="en-US" sz="1600" b="0" i="0" u="none" strike="noStrike" kern="1200" cap="none" spc="0" normalizeH="0" baseline="0" noProof="0" dirty="0">
                <a:ln>
                  <a:noFill/>
                </a:ln>
                <a:solidFill>
                  <a:srgbClr val="FFC000"/>
                </a:solidFill>
                <a:effectLst/>
                <a:uLnTx/>
                <a:uFillTx/>
                <a:latin typeface="Segoe UI"/>
                <a:ea typeface="+mn-ea"/>
                <a:cs typeface="+mn-cs"/>
              </a:rPr>
              <a:t>Overview	</a:t>
            </a:r>
            <a:endParaRPr kumimoji="0" lang="ru-RU" sz="1600" b="0" i="0" u="none" strike="noStrike" kern="1200" cap="none" spc="0" normalizeH="0" baseline="0" noProof="0" dirty="0">
              <a:ln>
                <a:noFill/>
              </a:ln>
              <a:solidFill>
                <a:srgbClr val="292929">
                  <a:lumMod val="50000"/>
                  <a:lumOff val="50000"/>
                </a:srgbClr>
              </a:solidFill>
              <a:effectLst/>
              <a:uLnTx/>
              <a:uFillTx/>
              <a:latin typeface="Segoe UI"/>
              <a:ea typeface="+mn-ea"/>
              <a:cs typeface="+mn-cs"/>
            </a:endParaRPr>
          </a:p>
        </p:txBody>
      </p:sp>
    </p:spTree>
    <p:extLst>
      <p:ext uri="{BB962C8B-B14F-4D97-AF65-F5344CB8AC3E}">
        <p14:creationId xmlns:p14="http://schemas.microsoft.com/office/powerpoint/2010/main" val="26911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90" y="1"/>
            <a:ext cx="4333009" cy="6792629"/>
          </a:xfrm>
          <a:prstGeom prst="rect">
            <a:avLst/>
          </a:prstGeom>
          <a:noFill/>
        </p:spPr>
        <p:txBody>
          <a:bodyPr wrap="square" lIns="182880" tIns="146304" rIns="182880" bIns="146304" rtlCol="0">
            <a:spAutoFit/>
          </a:bodyPr>
          <a:lstStyle/>
          <a:p>
            <a:pPr>
              <a:lnSpc>
                <a:spcPct val="90000"/>
              </a:lnSpc>
              <a:spcAft>
                <a:spcPts val="600"/>
              </a:spcAft>
            </a:pPr>
            <a:r>
              <a:rPr lang="en-NZ" sz="3600" b="1" dirty="0">
                <a:gradFill>
                  <a:gsLst>
                    <a:gs pos="2917">
                      <a:schemeClr val="tx1"/>
                    </a:gs>
                    <a:gs pos="30000">
                      <a:schemeClr val="tx1"/>
                    </a:gs>
                  </a:gsLst>
                  <a:lin ang="5400000" scaled="0"/>
                </a:gradFill>
              </a:rPr>
              <a:t>Microsoft Azure Machine Learning</a:t>
            </a:r>
          </a:p>
          <a:p>
            <a:pPr>
              <a:lnSpc>
                <a:spcPct val="90000"/>
              </a:lnSpc>
              <a:spcAft>
                <a:spcPts val="600"/>
              </a:spcAft>
            </a:pPr>
            <a:endParaRPr lang="en-NZ" sz="3600" b="1"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Reduced Complexity</a:t>
            </a:r>
          </a:p>
          <a:p>
            <a:pPr marL="342900" indent="-342900">
              <a:lnSpc>
                <a:spcPct val="90000"/>
              </a:lnSpc>
              <a:spcAft>
                <a:spcPts val="600"/>
              </a:spcAft>
              <a:buFont typeface="Wingdings" panose="05000000000000000000" pitchFamily="2" charset="2"/>
              <a:buChar char="§"/>
            </a:pPr>
            <a:endParaRPr lang="en-NZ"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Access Through Web Browser, no need to install any thing</a:t>
            </a:r>
          </a:p>
          <a:p>
            <a:pPr marL="342900" indent="-342900">
              <a:lnSpc>
                <a:spcPct val="90000"/>
              </a:lnSpc>
              <a:spcAft>
                <a:spcPts val="600"/>
              </a:spcAft>
              <a:buFont typeface="Wingdings" panose="05000000000000000000" pitchFamily="2" charset="2"/>
              <a:buChar char="§"/>
            </a:pPr>
            <a:endParaRPr lang="en-NZ"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Collaborate work with anyone</a:t>
            </a:r>
            <a:br>
              <a:rPr lang="en-NZ" sz="2000" dirty="0">
                <a:gradFill>
                  <a:gsLst>
                    <a:gs pos="2917">
                      <a:schemeClr val="tx1"/>
                    </a:gs>
                    <a:gs pos="30000">
                      <a:schemeClr val="tx1"/>
                    </a:gs>
                  </a:gsLst>
                  <a:lin ang="5400000" scaled="0"/>
                </a:gradFill>
              </a:rPr>
            </a:br>
            <a:endParaRPr lang="en-NZ"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Visual composition, easy to use, No Coding</a:t>
            </a:r>
          </a:p>
          <a:p>
            <a:pPr marL="342900" indent="-342900">
              <a:lnSpc>
                <a:spcPct val="90000"/>
              </a:lnSpc>
              <a:spcAft>
                <a:spcPts val="600"/>
              </a:spcAft>
              <a:buFont typeface="Wingdings" panose="05000000000000000000" pitchFamily="2" charset="2"/>
              <a:buChar char="§"/>
            </a:pPr>
            <a:endParaRPr lang="en-NZ"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Good storage of Algorithm (Use in Bing search, Xbox..)</a:t>
            </a:r>
          </a:p>
          <a:p>
            <a:pPr marL="342900" indent="-342900">
              <a:lnSpc>
                <a:spcPct val="90000"/>
              </a:lnSpc>
              <a:spcAft>
                <a:spcPts val="600"/>
              </a:spcAft>
              <a:buFont typeface="Wingdings" panose="05000000000000000000" pitchFamily="2" charset="2"/>
              <a:buChar char="§"/>
            </a:pPr>
            <a:endParaRPr lang="en-NZ"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NZ" sz="2000" dirty="0">
                <a:gradFill>
                  <a:gsLst>
                    <a:gs pos="2917">
                      <a:schemeClr val="tx1"/>
                    </a:gs>
                    <a:gs pos="30000">
                      <a:schemeClr val="tx1"/>
                    </a:gs>
                  </a:gsLst>
                  <a:lin ang="5400000" scaled="0"/>
                </a:gradFill>
              </a:rPr>
              <a:t>Have good support for </a:t>
            </a:r>
            <a:r>
              <a:rPr lang="en-NZ" sz="2000" dirty="0">
                <a:solidFill>
                  <a:srgbClr val="FFFF00"/>
                </a:solidFill>
              </a:rPr>
              <a:t>R studio</a:t>
            </a:r>
            <a:r>
              <a:rPr lang="en-NZ" sz="2000" dirty="0">
                <a:gradFill>
                  <a:gsLst>
                    <a:gs pos="2917">
                      <a:schemeClr val="tx1"/>
                    </a:gs>
                    <a:gs pos="30000">
                      <a:schemeClr val="tx1"/>
                    </a:gs>
                  </a:gsLst>
                  <a:lin ang="5400000" scaled="0"/>
                </a:gradFill>
              </a:rPr>
              <a:t>, </a:t>
            </a:r>
            <a:r>
              <a:rPr lang="en-NZ" sz="2000" dirty="0">
                <a:solidFill>
                  <a:srgbClr val="FFFF00"/>
                </a:solidFill>
              </a:rPr>
              <a:t>Python</a:t>
            </a:r>
            <a:r>
              <a:rPr lang="en-NZ" sz="2000" dirty="0">
                <a:gradFill>
                  <a:gsLst>
                    <a:gs pos="2917">
                      <a:schemeClr val="tx1"/>
                    </a:gs>
                    <a:gs pos="30000">
                      <a:schemeClr val="tx1"/>
                    </a:gs>
                  </a:gsLst>
                  <a:lin ang="5400000" scaled="0"/>
                </a:gradFill>
              </a:rPr>
              <a:t> and </a:t>
            </a:r>
            <a:r>
              <a:rPr lang="en-NZ" sz="2000" dirty="0" err="1">
                <a:gradFill>
                  <a:gsLst>
                    <a:gs pos="2917">
                      <a:schemeClr val="tx1"/>
                    </a:gs>
                    <a:gs pos="30000">
                      <a:schemeClr val="tx1"/>
                    </a:gs>
                  </a:gsLst>
                  <a:lin ang="5400000" scaled="0"/>
                </a:gradFill>
              </a:rPr>
              <a:t>J</a:t>
            </a:r>
            <a:r>
              <a:rPr lang="en-NZ" sz="2000" dirty="0" err="1">
                <a:solidFill>
                  <a:srgbClr val="FFFF00"/>
                </a:solidFill>
              </a:rPr>
              <a:t>upyter</a:t>
            </a:r>
            <a:r>
              <a:rPr lang="en-NZ" sz="2000" dirty="0">
                <a:solidFill>
                  <a:srgbClr val="FFFF00"/>
                </a:solidFill>
              </a:rPr>
              <a:t> notebook</a:t>
            </a:r>
            <a:r>
              <a:rPr lang="en-NZ" sz="2000" dirty="0"/>
              <a:t> </a:t>
            </a:r>
            <a:endParaRPr lang="en-NZ" sz="360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a:stretch>
            <a:fillRect/>
          </a:stretch>
        </p:blipFill>
        <p:spPr>
          <a:xfrm>
            <a:off x="4419600" y="1"/>
            <a:ext cx="7772400" cy="6830291"/>
          </a:xfrm>
          <a:prstGeom prst="rect">
            <a:avLst/>
          </a:prstGeom>
        </p:spPr>
      </p:pic>
      <p:sp>
        <p:nvSpPr>
          <p:cNvPr id="4" name="Cloud Callout 3"/>
          <p:cNvSpPr/>
          <p:nvPr/>
        </p:nvSpPr>
        <p:spPr bwMode="auto">
          <a:xfrm>
            <a:off x="6059879" y="228600"/>
            <a:ext cx="1219200" cy="914400"/>
          </a:xfrm>
          <a:prstGeom prst="cloudCallout">
            <a:avLst>
              <a:gd name="adj1" fmla="val -73982"/>
              <a:gd name="adj2" fmla="val 28734"/>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NZ" sz="1000" dirty="0">
                <a:solidFill>
                  <a:schemeClr val="bg1"/>
                </a:solidFill>
              </a:rPr>
              <a:t>Load Data From Different Location</a:t>
            </a:r>
          </a:p>
        </p:txBody>
      </p:sp>
      <p:sp>
        <p:nvSpPr>
          <p:cNvPr id="5" name="Cloud Callout 4"/>
          <p:cNvSpPr/>
          <p:nvPr/>
        </p:nvSpPr>
        <p:spPr bwMode="auto">
          <a:xfrm>
            <a:off x="6669479" y="1524000"/>
            <a:ext cx="990600" cy="914400"/>
          </a:xfrm>
          <a:prstGeom prst="cloudCallout">
            <a:avLst>
              <a:gd name="adj1" fmla="val -125960"/>
              <a:gd name="adj2" fmla="val 13150"/>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NZ" sz="1200" dirty="0">
                <a:solidFill>
                  <a:schemeClr val="bg1"/>
                </a:solidFill>
              </a:rPr>
              <a:t>Clean data</a:t>
            </a:r>
          </a:p>
          <a:p>
            <a:pPr algn="ctr" defTabSz="932398" fontAlgn="base">
              <a:spcBef>
                <a:spcPct val="0"/>
              </a:spcBef>
              <a:spcAft>
                <a:spcPct val="0"/>
              </a:spcAft>
            </a:pPr>
            <a:endParaRPr lang="en-NZ" dirty="0">
              <a:solidFill>
                <a:schemeClr val="bg1"/>
              </a:solidFill>
            </a:endParaRPr>
          </a:p>
        </p:txBody>
      </p:sp>
      <p:sp>
        <p:nvSpPr>
          <p:cNvPr id="6" name="Cloud Callout 5"/>
          <p:cNvSpPr/>
          <p:nvPr/>
        </p:nvSpPr>
        <p:spPr bwMode="auto">
          <a:xfrm>
            <a:off x="6713022" y="2203368"/>
            <a:ext cx="1371600" cy="927264"/>
          </a:xfrm>
          <a:prstGeom prst="cloudCallout">
            <a:avLst>
              <a:gd name="adj1" fmla="val -117501"/>
              <a:gd name="adj2" fmla="val 4939"/>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1200" dirty="0">
              <a:solidFill>
                <a:schemeClr val="bg1"/>
              </a:solidFill>
            </a:endParaRPr>
          </a:p>
          <a:p>
            <a:pPr algn="ctr" defTabSz="932398" fontAlgn="base">
              <a:spcBef>
                <a:spcPct val="0"/>
              </a:spcBef>
              <a:spcAft>
                <a:spcPct val="0"/>
              </a:spcAft>
            </a:pPr>
            <a:r>
              <a:rPr lang="en-NZ" sz="1200" dirty="0">
                <a:solidFill>
                  <a:schemeClr val="bg1"/>
                </a:solidFill>
              </a:rPr>
              <a:t>Machine</a:t>
            </a:r>
          </a:p>
          <a:p>
            <a:pPr algn="ctr" defTabSz="932398" fontAlgn="base">
              <a:spcBef>
                <a:spcPct val="0"/>
              </a:spcBef>
              <a:spcAft>
                <a:spcPct val="0"/>
              </a:spcAft>
            </a:pPr>
            <a:r>
              <a:rPr lang="en-NZ" sz="1200" dirty="0">
                <a:solidFill>
                  <a:schemeClr val="bg1"/>
                </a:solidFill>
              </a:rPr>
              <a:t>Learning </a:t>
            </a:r>
          </a:p>
          <a:p>
            <a:pPr algn="ctr" defTabSz="932398" fontAlgn="base">
              <a:spcBef>
                <a:spcPct val="0"/>
              </a:spcBef>
              <a:spcAft>
                <a:spcPct val="0"/>
              </a:spcAft>
            </a:pPr>
            <a:r>
              <a:rPr lang="en-NZ" sz="1200" dirty="0">
                <a:solidFill>
                  <a:schemeClr val="bg1"/>
                </a:solidFill>
              </a:rPr>
              <a:t>Algorithms</a:t>
            </a:r>
            <a:r>
              <a:rPr lang="en-NZ" sz="1400" dirty="0">
                <a:solidFill>
                  <a:schemeClr val="bg1"/>
                </a:solidFill>
              </a:rPr>
              <a:t> </a:t>
            </a:r>
          </a:p>
          <a:p>
            <a:pPr algn="ctr" defTabSz="932398" fontAlgn="base">
              <a:spcBef>
                <a:spcPct val="0"/>
              </a:spcBef>
              <a:spcAft>
                <a:spcPct val="0"/>
              </a:spcAft>
            </a:pPr>
            <a:endParaRPr lang="en-NZ" sz="2000" dirty="0">
              <a:solidFill>
                <a:schemeClr val="bg1"/>
              </a:solidFill>
            </a:endParaRPr>
          </a:p>
        </p:txBody>
      </p:sp>
      <p:sp>
        <p:nvSpPr>
          <p:cNvPr id="7" name="Cloud Callout 6"/>
          <p:cNvSpPr/>
          <p:nvPr/>
        </p:nvSpPr>
        <p:spPr bwMode="auto">
          <a:xfrm>
            <a:off x="7025244" y="3193968"/>
            <a:ext cx="1219200" cy="768432"/>
          </a:xfrm>
          <a:prstGeom prst="cloudCallout">
            <a:avLst>
              <a:gd name="adj1" fmla="val -147928"/>
              <a:gd name="adj2" fmla="val 15473"/>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NZ" sz="1100" dirty="0">
                <a:solidFill>
                  <a:schemeClr val="bg1"/>
                </a:solidFill>
              </a:rPr>
              <a:t>R and </a:t>
            </a:r>
          </a:p>
          <a:p>
            <a:pPr algn="ctr" defTabSz="932398" fontAlgn="base">
              <a:spcBef>
                <a:spcPct val="0"/>
              </a:spcBef>
              <a:spcAft>
                <a:spcPct val="0"/>
              </a:spcAft>
            </a:pPr>
            <a:r>
              <a:rPr lang="en-NZ" sz="1100" dirty="0">
                <a:solidFill>
                  <a:schemeClr val="bg1"/>
                </a:solidFill>
              </a:rPr>
              <a:t>Python Language </a:t>
            </a:r>
          </a:p>
        </p:txBody>
      </p:sp>
      <p:sp>
        <p:nvSpPr>
          <p:cNvPr id="8" name="Cloud Callout 7"/>
          <p:cNvSpPr/>
          <p:nvPr/>
        </p:nvSpPr>
        <p:spPr bwMode="auto">
          <a:xfrm>
            <a:off x="6789222" y="4233552"/>
            <a:ext cx="1219200" cy="662050"/>
          </a:xfrm>
          <a:prstGeom prst="cloudCallout">
            <a:avLst>
              <a:gd name="adj1" fmla="val -149320"/>
              <a:gd name="adj2" fmla="val 12792"/>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NZ" sz="1200" dirty="0">
                <a:solidFill>
                  <a:schemeClr val="bg1"/>
                </a:solidFill>
              </a:rPr>
              <a:t>Web </a:t>
            </a:r>
            <a:r>
              <a:rPr lang="en-NZ" sz="1400" dirty="0">
                <a:solidFill>
                  <a:schemeClr val="bg1"/>
                </a:solidFill>
              </a:rPr>
              <a:t>services</a:t>
            </a:r>
          </a:p>
        </p:txBody>
      </p:sp>
    </p:spTree>
    <p:extLst>
      <p:ext uri="{BB962C8B-B14F-4D97-AF65-F5344CB8AC3E}">
        <p14:creationId xmlns:p14="http://schemas.microsoft.com/office/powerpoint/2010/main" val="171798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451" y="0"/>
            <a:ext cx="10515600" cy="1325563"/>
          </a:xfrm>
        </p:spPr>
        <p:txBody>
          <a:bodyPr/>
          <a:lstStyle/>
          <a:p>
            <a:r>
              <a:rPr lang="en-IN" dirty="0"/>
              <a:t>Azure Machine Learning Studio</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149" y="1325563"/>
            <a:ext cx="8311081" cy="4890751"/>
          </a:xfrm>
        </p:spPr>
      </p:pic>
    </p:spTree>
    <p:extLst>
      <p:ext uri="{BB962C8B-B14F-4D97-AF65-F5344CB8AC3E}">
        <p14:creationId xmlns:p14="http://schemas.microsoft.com/office/powerpoint/2010/main" val="96634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Прямоугольник 11"/>
          <p:cNvSpPr/>
          <p:nvPr/>
        </p:nvSpPr>
        <p:spPr bwMode="auto">
          <a:xfrm>
            <a:off x="0" y="0"/>
            <a:ext cx="12192000" cy="451262"/>
          </a:xfrm>
          <a:prstGeom prst="rect">
            <a:avLst/>
          </a:prstGeom>
          <a:solidFill>
            <a:srgbClr val="292929"/>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00000"/>
              </a:lnSpc>
              <a:spcBef>
                <a:spcPct val="0"/>
              </a:spcBef>
              <a:spcAft>
                <a:spcPct val="0"/>
              </a:spcAft>
              <a:buClrTx/>
              <a:buSzTx/>
              <a:buFontTx/>
              <a:buNone/>
              <a:tabLst>
                <a:tab pos="177800" algn="l"/>
                <a:tab pos="10223500" algn="l"/>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Azure Machine Learning. </a:t>
            </a:r>
            <a:r>
              <a:rPr kumimoji="0" lang="en-US" sz="1600" b="0" i="0" u="none" strike="noStrike" kern="0" cap="none" spc="0" normalizeH="0" baseline="0" noProof="0" dirty="0">
                <a:ln>
                  <a:noFill/>
                </a:ln>
                <a:solidFill>
                  <a:srgbClr val="FFC000"/>
                </a:solidFill>
                <a:effectLst/>
                <a:uLnTx/>
                <a:uFillTx/>
                <a:latin typeface="Segoe UI"/>
                <a:ea typeface="+mn-ea"/>
                <a:cs typeface="+mn-cs"/>
              </a:rPr>
              <a:t>Azure ML Flow	</a:t>
            </a:r>
            <a:endParaRPr kumimoji="0" lang="ru-RU" sz="1600" b="0" i="0" u="none" strike="noStrike" kern="0" cap="none" spc="0" normalizeH="0" baseline="0" noProof="0" dirty="0">
              <a:ln>
                <a:noFill/>
              </a:ln>
              <a:solidFill>
                <a:srgbClr val="292929">
                  <a:lumMod val="50000"/>
                  <a:lumOff val="50000"/>
                </a:srgbClr>
              </a:solidFill>
              <a:effectLst/>
              <a:uLnTx/>
              <a:uFillTx/>
              <a:latin typeface="Segoe UI"/>
              <a:ea typeface="+mn-ea"/>
              <a:cs typeface="+mn-cs"/>
            </a:endParaRPr>
          </a:p>
        </p:txBody>
      </p:sp>
      <p:sp>
        <p:nvSpPr>
          <p:cNvPr id="26" name="Прямоугольник 7"/>
          <p:cNvSpPr/>
          <p:nvPr/>
        </p:nvSpPr>
        <p:spPr bwMode="auto">
          <a:xfrm>
            <a:off x="0" y="2690804"/>
            <a:ext cx="3206339" cy="816099"/>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itle 1"/>
          <p:cNvSpPr>
            <a:spLocks noGrp="1"/>
          </p:cNvSpPr>
          <p:nvPr>
            <p:ph type="title"/>
          </p:nvPr>
        </p:nvSpPr>
        <p:spPr>
          <a:xfrm>
            <a:off x="1" y="2690804"/>
            <a:ext cx="3206338" cy="816099"/>
          </a:xfrm>
        </p:spPr>
        <p:txBody>
          <a:bodyPr>
            <a:normAutofit fontScale="90000"/>
          </a:bodyPr>
          <a:lstStyle/>
          <a:p>
            <a:pPr>
              <a:tabLst>
                <a:tab pos="534988" algn="l"/>
              </a:tabLst>
            </a:pPr>
            <a:r>
              <a:rPr lang="en-US" sz="2400" dirty="0">
                <a:solidFill>
                  <a:schemeClr val="bg1"/>
                </a:solidFill>
              </a:rPr>
              <a:t>Supervised Learning Flow</a:t>
            </a:r>
            <a:r>
              <a:rPr lang="en-US" sz="1800" dirty="0">
                <a:solidFill>
                  <a:schemeClr val="bg1"/>
                </a:solidFill>
              </a:rPr>
              <a:t/>
            </a:r>
            <a:br>
              <a:rPr lang="en-US" sz="1800" dirty="0">
                <a:solidFill>
                  <a:schemeClr val="bg1"/>
                </a:solidFill>
              </a:rPr>
            </a:br>
            <a:r>
              <a:rPr lang="en-US" sz="2200" dirty="0">
                <a:solidFill>
                  <a:schemeClr val="bg1"/>
                </a:solidFill>
              </a:rPr>
              <a:t>Part #1</a:t>
            </a:r>
            <a:endParaRPr lang="en-US" sz="2200" b="1" dirty="0">
              <a:solidFill>
                <a:schemeClr val="bg1"/>
              </a:solidFill>
            </a:endParaRPr>
          </a:p>
        </p:txBody>
      </p:sp>
      <p:pic>
        <p:nvPicPr>
          <p:cNvPr id="2" name="Picture 1"/>
          <p:cNvPicPr>
            <a:picLocks noChangeAspect="1"/>
          </p:cNvPicPr>
          <p:nvPr/>
        </p:nvPicPr>
        <p:blipFill>
          <a:blip r:embed="rId3"/>
          <a:stretch>
            <a:fillRect/>
          </a:stretch>
        </p:blipFill>
        <p:spPr>
          <a:xfrm>
            <a:off x="4875354" y="758757"/>
            <a:ext cx="6239640" cy="5713581"/>
          </a:xfrm>
          <a:prstGeom prst="rect">
            <a:avLst/>
          </a:prstGeom>
        </p:spPr>
      </p:pic>
    </p:spTree>
    <p:extLst>
      <p:ext uri="{BB962C8B-B14F-4D97-AF65-F5344CB8AC3E}">
        <p14:creationId xmlns:p14="http://schemas.microsoft.com/office/powerpoint/2010/main" val="35520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Прямоугольник 11"/>
          <p:cNvSpPr/>
          <p:nvPr/>
        </p:nvSpPr>
        <p:spPr bwMode="auto">
          <a:xfrm>
            <a:off x="0" y="0"/>
            <a:ext cx="12192000" cy="451262"/>
          </a:xfrm>
          <a:prstGeom prst="rect">
            <a:avLst/>
          </a:prstGeom>
          <a:solidFill>
            <a:srgbClr val="292929"/>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00000"/>
              </a:lnSpc>
              <a:spcBef>
                <a:spcPct val="0"/>
              </a:spcBef>
              <a:spcAft>
                <a:spcPct val="0"/>
              </a:spcAft>
              <a:buClrTx/>
              <a:buSzTx/>
              <a:buFontTx/>
              <a:buNone/>
              <a:tabLst>
                <a:tab pos="177800" algn="l"/>
                <a:tab pos="10223500" algn="l"/>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Azure Machine Learning. </a:t>
            </a:r>
            <a:r>
              <a:rPr kumimoji="0" lang="en-US" sz="1600" b="0" i="0" u="none" strike="noStrike" kern="0" cap="none" spc="0" normalizeH="0" baseline="0" noProof="0" dirty="0">
                <a:ln>
                  <a:noFill/>
                </a:ln>
                <a:solidFill>
                  <a:srgbClr val="FFC000"/>
                </a:solidFill>
                <a:effectLst/>
                <a:uLnTx/>
                <a:uFillTx/>
                <a:latin typeface="Segoe UI"/>
                <a:ea typeface="+mn-ea"/>
                <a:cs typeface="+mn-cs"/>
              </a:rPr>
              <a:t>Azure ML Flow	</a:t>
            </a:r>
            <a:endParaRPr kumimoji="0" lang="ru-RU" sz="1600" b="0" i="0" u="none" strike="noStrike" kern="0" cap="none" spc="0" normalizeH="0" baseline="0" noProof="0" dirty="0">
              <a:ln>
                <a:noFill/>
              </a:ln>
              <a:solidFill>
                <a:srgbClr val="292929">
                  <a:lumMod val="50000"/>
                  <a:lumOff val="50000"/>
                </a:srgbClr>
              </a:solidFill>
              <a:effectLst/>
              <a:uLnTx/>
              <a:uFillTx/>
              <a:latin typeface="Segoe UI"/>
              <a:ea typeface="+mn-ea"/>
              <a:cs typeface="+mn-cs"/>
            </a:endParaRPr>
          </a:p>
        </p:txBody>
      </p:sp>
      <p:sp>
        <p:nvSpPr>
          <p:cNvPr id="30" name="Прямоугольник 7"/>
          <p:cNvSpPr/>
          <p:nvPr/>
        </p:nvSpPr>
        <p:spPr bwMode="auto">
          <a:xfrm>
            <a:off x="0" y="2690804"/>
            <a:ext cx="3206339" cy="816099"/>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a:spLocks noGrp="1"/>
          </p:cNvSpPr>
          <p:nvPr>
            <p:ph type="title"/>
          </p:nvPr>
        </p:nvSpPr>
        <p:spPr>
          <a:xfrm>
            <a:off x="1" y="2690804"/>
            <a:ext cx="3206338" cy="816099"/>
          </a:xfrm>
        </p:spPr>
        <p:txBody>
          <a:bodyPr>
            <a:normAutofit fontScale="90000"/>
          </a:bodyPr>
          <a:lstStyle/>
          <a:p>
            <a:pPr>
              <a:tabLst>
                <a:tab pos="534988" algn="l"/>
              </a:tabLst>
            </a:pPr>
            <a:r>
              <a:rPr lang="en-US" sz="2400" dirty="0">
                <a:solidFill>
                  <a:schemeClr val="bg1"/>
                </a:solidFill>
              </a:rPr>
              <a:t>Supervised Learning Flow</a:t>
            </a:r>
            <a:r>
              <a:rPr lang="en-US" sz="1800" dirty="0">
                <a:solidFill>
                  <a:schemeClr val="bg1"/>
                </a:solidFill>
              </a:rPr>
              <a:t/>
            </a:r>
            <a:br>
              <a:rPr lang="en-US" sz="1800" dirty="0">
                <a:solidFill>
                  <a:schemeClr val="bg1"/>
                </a:solidFill>
              </a:rPr>
            </a:br>
            <a:r>
              <a:rPr lang="en-US" sz="2200" dirty="0">
                <a:solidFill>
                  <a:schemeClr val="bg1"/>
                </a:solidFill>
              </a:rPr>
              <a:t>Part #2</a:t>
            </a:r>
            <a:endParaRPr lang="en-US" sz="2200" b="1" dirty="0">
              <a:solidFill>
                <a:schemeClr val="bg1"/>
              </a:solidFill>
            </a:endParaRPr>
          </a:p>
        </p:txBody>
      </p:sp>
      <p:pic>
        <p:nvPicPr>
          <p:cNvPr id="2" name="Picture 1"/>
          <p:cNvPicPr>
            <a:picLocks noChangeAspect="1"/>
          </p:cNvPicPr>
          <p:nvPr/>
        </p:nvPicPr>
        <p:blipFill>
          <a:blip r:embed="rId3"/>
          <a:stretch>
            <a:fillRect/>
          </a:stretch>
        </p:blipFill>
        <p:spPr>
          <a:xfrm>
            <a:off x="4424680" y="714570"/>
            <a:ext cx="4790440" cy="5918957"/>
          </a:xfrm>
          <a:prstGeom prst="rect">
            <a:avLst/>
          </a:prstGeom>
        </p:spPr>
      </p:pic>
      <p:sp>
        <p:nvSpPr>
          <p:cNvPr id="6" name="TextBox 5"/>
          <p:cNvSpPr txBox="1"/>
          <p:nvPr/>
        </p:nvSpPr>
        <p:spPr>
          <a:xfrm>
            <a:off x="11007969" y="6495027"/>
            <a:ext cx="1101969" cy="29238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a:ea typeface="+mn-ea"/>
                <a:cs typeface="+mn-cs"/>
                <a:hlinkClick r:id="rId4"/>
              </a:rPr>
              <a:t>Source</a:t>
            </a:r>
            <a:endParaRPr kumimoji="0" lang="ru-RU" sz="13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3851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lvl="1"/>
            <a:r>
              <a:rPr lang="en-US" dirty="0" smtClean="0"/>
              <a:t>What </a:t>
            </a:r>
            <a:r>
              <a:rPr lang="en-US" dirty="0"/>
              <a:t>is cloud</a:t>
            </a:r>
          </a:p>
          <a:p>
            <a:pPr marL="0" lvl="0" indent="0">
              <a:buNone/>
            </a:pPr>
            <a:r>
              <a:rPr lang="en-US" sz="1400" dirty="0"/>
              <a:t>	Cloud computing is the delivery of computing services—servers, storage, databases, </a:t>
            </a:r>
          </a:p>
          <a:p>
            <a:pPr marL="0" lvl="0" indent="0">
              <a:buNone/>
            </a:pPr>
            <a:r>
              <a:rPr lang="en-US" sz="1400" dirty="0"/>
              <a:t>	networking, software, analytics and more—over the Internet (“the cloud”).</a:t>
            </a:r>
          </a:p>
          <a:p>
            <a:pPr marL="0" lvl="0" indent="0">
              <a:buNone/>
            </a:pPr>
            <a:r>
              <a:rPr lang="en-US" sz="1400" dirty="0"/>
              <a:t>	Companies offering these computing services are called cloud providers and </a:t>
            </a:r>
          </a:p>
          <a:p>
            <a:pPr marL="0" lvl="0" indent="0">
              <a:buNone/>
            </a:pPr>
            <a:r>
              <a:rPr lang="en-US" sz="1400" dirty="0"/>
              <a:t>	typically charge for cloud computing services based on usage.</a:t>
            </a:r>
          </a:p>
          <a:p>
            <a:pPr marL="0" lvl="0" indent="0">
              <a:buNone/>
            </a:pPr>
            <a:endParaRPr lang="en-IN" sz="1500" dirty="0" smtClean="0"/>
          </a:p>
          <a:p>
            <a:pPr marL="0" lvl="0" indent="0">
              <a:buNone/>
            </a:pPr>
            <a:r>
              <a:rPr lang="en-IN" sz="1500" b="1" dirty="0" smtClean="0"/>
              <a:t>          Here </a:t>
            </a:r>
            <a:r>
              <a:rPr lang="en-IN" sz="1500" b="1" dirty="0"/>
              <a:t>are 6 common reasons organizations are turning to cloud computing services</a:t>
            </a:r>
            <a:r>
              <a:rPr lang="en-IN" sz="1500" b="1" dirty="0" smtClean="0"/>
              <a:t>:</a:t>
            </a:r>
          </a:p>
          <a:p>
            <a:pPr marL="0" lvl="0" indent="0">
              <a:buNone/>
            </a:pPr>
            <a:r>
              <a:rPr lang="en-IN" sz="1400" b="1" dirty="0" smtClean="0"/>
              <a:t>                           </a:t>
            </a:r>
            <a:r>
              <a:rPr lang="en-IN" sz="1300" b="1" dirty="0" smtClean="0"/>
              <a:t>Cost ,  </a:t>
            </a:r>
            <a:r>
              <a:rPr lang="en-IN" sz="1300" b="1" dirty="0"/>
              <a:t>Speed </a:t>
            </a:r>
            <a:r>
              <a:rPr lang="en-IN" sz="1300" b="1" dirty="0" smtClean="0"/>
              <a:t>,  </a:t>
            </a:r>
            <a:r>
              <a:rPr lang="en-IN" sz="1300" b="1" dirty="0"/>
              <a:t>Global </a:t>
            </a:r>
            <a:r>
              <a:rPr lang="en-IN" sz="1300" b="1" dirty="0" smtClean="0"/>
              <a:t>scale , Productivity,  Performance and  Reliability</a:t>
            </a:r>
          </a:p>
          <a:p>
            <a:pPr marL="0" lvl="0" indent="0">
              <a:buNone/>
            </a:pPr>
            <a:endParaRPr lang="en-US" sz="1400" b="1" dirty="0"/>
          </a:p>
          <a:p>
            <a:pPr lvl="1"/>
            <a:r>
              <a:rPr lang="en-US" dirty="0"/>
              <a:t>Types of cloud service models</a:t>
            </a:r>
          </a:p>
          <a:p>
            <a:pPr lvl="2"/>
            <a:r>
              <a:rPr lang="en-US" sz="1300" dirty="0"/>
              <a:t>IaaS – Infrastructure as a Service ex; Virtual Machines/ Servers/ Network/ Load Balancer/Storage …</a:t>
            </a:r>
          </a:p>
          <a:p>
            <a:pPr lvl="2"/>
            <a:r>
              <a:rPr lang="en-US" sz="1300" dirty="0"/>
              <a:t>PaaS – Platform as a Service ex; Execution runtime/ web server/ database …</a:t>
            </a:r>
          </a:p>
          <a:p>
            <a:pPr lvl="2"/>
            <a:r>
              <a:rPr lang="en-US" sz="1300" dirty="0"/>
              <a:t>SaaS – Software as a Service ex; </a:t>
            </a:r>
            <a:r>
              <a:rPr lang="en-US" sz="1300" dirty="0" smtClean="0"/>
              <a:t>Software </a:t>
            </a:r>
            <a:r>
              <a:rPr lang="en-US" sz="1300" dirty="0"/>
              <a:t>services, Desktop applications like Adobe CC …</a:t>
            </a:r>
          </a:p>
        </p:txBody>
      </p:sp>
      <p:sp>
        <p:nvSpPr>
          <p:cNvPr id="13" name="Title 12"/>
          <p:cNvSpPr>
            <a:spLocks noGrp="1"/>
          </p:cNvSpPr>
          <p:nvPr>
            <p:ph type="title"/>
          </p:nvPr>
        </p:nvSpPr>
        <p:spPr/>
        <p:txBody>
          <a:bodyPr/>
          <a:lstStyle/>
          <a:p>
            <a:r>
              <a:rPr lang="en-US" dirty="0"/>
              <a:t>Cloud Computing</a:t>
            </a:r>
          </a:p>
        </p:txBody>
      </p:sp>
      <p:pic>
        <p:nvPicPr>
          <p:cNvPr id="3" name="Picture 2" descr="A close up of a computer&#10;&#10;Description generated with high confidence">
            <a:extLst>
              <a:ext uri="{FF2B5EF4-FFF2-40B4-BE49-F238E27FC236}">
                <a16:creationId xmlns:a16="http://schemas.microsoft.com/office/drawing/2014/main" id="{AC2F7F25-162D-4327-9352-78218710A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782" y="1600200"/>
            <a:ext cx="2133845" cy="2133845"/>
          </a:xfrm>
          <a:prstGeom prst="rect">
            <a:avLst/>
          </a:prstGeom>
        </p:spPr>
      </p:pic>
    </p:spTree>
    <p:extLst>
      <p:ext uri="{BB962C8B-B14F-4D97-AF65-F5344CB8AC3E}">
        <p14:creationId xmlns:p14="http://schemas.microsoft.com/office/powerpoint/2010/main" val="33939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451" y="0"/>
            <a:ext cx="10515600" cy="1325563"/>
          </a:xfrm>
        </p:spPr>
        <p:txBody>
          <a:bodyPr/>
          <a:lstStyle/>
          <a:p>
            <a:r>
              <a:rPr lang="en-IN" dirty="0"/>
              <a:t>Azure Machine Learning Studio</a:t>
            </a:r>
          </a:p>
        </p:txBody>
      </p:sp>
      <p:pic>
        <p:nvPicPr>
          <p:cNvPr id="4" name="Content Placeholder 3"/>
          <p:cNvPicPr>
            <a:picLocks noGrp="1" noChangeAspect="1"/>
          </p:cNvPicPr>
          <p:nvPr>
            <p:ph idx="1"/>
          </p:nvPr>
        </p:nvPicPr>
        <p:blipFill>
          <a:blip r:embed="rId2"/>
          <a:stretch>
            <a:fillRect/>
          </a:stretch>
        </p:blipFill>
        <p:spPr>
          <a:xfrm>
            <a:off x="1095470" y="987230"/>
            <a:ext cx="9143999" cy="5902978"/>
          </a:xfrm>
          <a:prstGeom prst="rect">
            <a:avLst/>
          </a:prstGeom>
        </p:spPr>
      </p:pic>
    </p:spTree>
    <p:extLst>
      <p:ext uri="{BB962C8B-B14F-4D97-AF65-F5344CB8AC3E}">
        <p14:creationId xmlns:p14="http://schemas.microsoft.com/office/powerpoint/2010/main" val="287392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777"/>
          </a:xfrm>
        </p:spPr>
        <p:txBody>
          <a:bodyPr>
            <a:normAutofit/>
          </a:bodyPr>
          <a:lstStyle/>
          <a:p>
            <a:r>
              <a:rPr lang="en-IN" sz="2400" dirty="0"/>
              <a:t>Data Science - The 5 questions data science answers</a:t>
            </a:r>
          </a:p>
        </p:txBody>
      </p:sp>
      <p:sp>
        <p:nvSpPr>
          <p:cNvPr id="3" name="Content Placeholder 2"/>
          <p:cNvSpPr>
            <a:spLocks noGrp="1"/>
          </p:cNvSpPr>
          <p:nvPr>
            <p:ph idx="1"/>
          </p:nvPr>
        </p:nvSpPr>
        <p:spPr>
          <a:xfrm>
            <a:off x="838200" y="1130531"/>
            <a:ext cx="10515600" cy="4351338"/>
          </a:xfrm>
        </p:spPr>
        <p:txBody>
          <a:bodyPr>
            <a:normAutofit/>
          </a:bodyPr>
          <a:lstStyle/>
          <a:p>
            <a:r>
              <a:rPr lang="en-IN" sz="2000" dirty="0"/>
              <a:t>Question 1: Is this A or B? </a:t>
            </a:r>
            <a:r>
              <a:rPr lang="en-IN" sz="2000" dirty="0">
                <a:solidFill>
                  <a:schemeClr val="accent1"/>
                </a:solidFill>
              </a:rPr>
              <a:t>uses classification algorithms</a:t>
            </a:r>
          </a:p>
          <a:p>
            <a:r>
              <a:rPr lang="en-IN" sz="2000" dirty="0"/>
              <a:t>Question 2: Is this weird? </a:t>
            </a:r>
            <a:r>
              <a:rPr lang="en-IN" sz="2000" dirty="0">
                <a:solidFill>
                  <a:schemeClr val="accent1"/>
                </a:solidFill>
              </a:rPr>
              <a:t>uses anomaly detection algorithms</a:t>
            </a:r>
          </a:p>
          <a:p>
            <a:r>
              <a:rPr lang="en-IN" sz="2000" dirty="0"/>
              <a:t>Question 3: How much? or How many? </a:t>
            </a:r>
            <a:r>
              <a:rPr lang="en-IN" sz="2000" dirty="0">
                <a:solidFill>
                  <a:schemeClr val="accent1"/>
                </a:solidFill>
              </a:rPr>
              <a:t>uses regression algorithms</a:t>
            </a:r>
          </a:p>
          <a:p>
            <a:r>
              <a:rPr lang="en-IN" sz="2000" dirty="0"/>
              <a:t>Question 4: How is this organized? </a:t>
            </a:r>
            <a:r>
              <a:rPr lang="en-IN" sz="2000" dirty="0">
                <a:solidFill>
                  <a:schemeClr val="accent1"/>
                </a:solidFill>
              </a:rPr>
              <a:t>uses clustering algorithms</a:t>
            </a:r>
          </a:p>
          <a:p>
            <a:r>
              <a:rPr lang="en-IN" sz="2000" dirty="0"/>
              <a:t>Question 5: What should I do now? </a:t>
            </a:r>
            <a:r>
              <a:rPr lang="en-IN" sz="2000" dirty="0">
                <a:solidFill>
                  <a:schemeClr val="accent1"/>
                </a:solidFill>
              </a:rPr>
              <a:t>uses reinforcement learning algorithms</a:t>
            </a:r>
          </a:p>
        </p:txBody>
      </p:sp>
    </p:spTree>
    <p:extLst>
      <p:ext uri="{BB962C8B-B14F-4D97-AF65-F5344CB8AC3E}">
        <p14:creationId xmlns:p14="http://schemas.microsoft.com/office/powerpoint/2010/main" val="30357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325291" y="4651509"/>
            <a:ext cx="1981200" cy="1752600"/>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000" b="0" i="0" u="none" strike="noStrike" kern="1200" cap="none" spc="0" normalizeH="0" baseline="0" noProof="0" dirty="0">
                <a:ln>
                  <a:noFill/>
                </a:ln>
                <a:solidFill>
                  <a:srgbClr val="000000"/>
                </a:solidFill>
                <a:effectLst/>
                <a:uLnTx/>
                <a:uFillTx/>
                <a:latin typeface="Segoe UI"/>
                <a:ea typeface="+mn-ea"/>
                <a:cs typeface="+mn-cs"/>
              </a:rPr>
              <a:t>Regression Algorithm</a:t>
            </a:r>
          </a:p>
        </p:txBody>
      </p:sp>
      <p:sp>
        <p:nvSpPr>
          <p:cNvPr id="7" name="Oval 6"/>
          <p:cNvSpPr/>
          <p:nvPr/>
        </p:nvSpPr>
        <p:spPr bwMode="auto">
          <a:xfrm>
            <a:off x="387172" y="1282122"/>
            <a:ext cx="2133600" cy="1676400"/>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000" b="0" i="0" u="none" strike="noStrike" kern="1200" cap="none" spc="0" normalizeH="0" baseline="0" noProof="0" dirty="0">
                <a:ln>
                  <a:noFill/>
                </a:ln>
                <a:solidFill>
                  <a:srgbClr val="000000"/>
                </a:solidFill>
                <a:effectLst/>
                <a:uLnTx/>
                <a:uFillTx/>
                <a:latin typeface="Segoe UI"/>
                <a:ea typeface="+mn-ea"/>
                <a:cs typeface="+mn-cs"/>
              </a:rPr>
              <a:t>Classification</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000" b="0" i="0" u="none" strike="noStrike" kern="1200" cap="none" spc="0" normalizeH="0" baseline="0" noProof="0" dirty="0">
                <a:ln>
                  <a:noFill/>
                </a:ln>
                <a:solidFill>
                  <a:srgbClr val="000000"/>
                </a:solidFill>
                <a:effectLst/>
                <a:uLnTx/>
                <a:uFillTx/>
                <a:latin typeface="Segoe UI"/>
                <a:ea typeface="+mn-ea"/>
                <a:cs typeface="+mn-cs"/>
              </a:rPr>
              <a:t>Algorithm</a:t>
            </a:r>
          </a:p>
        </p:txBody>
      </p:sp>
      <p:sp>
        <p:nvSpPr>
          <p:cNvPr id="9" name="Rectangle 8"/>
          <p:cNvSpPr/>
          <p:nvPr/>
        </p:nvSpPr>
        <p:spPr>
          <a:xfrm>
            <a:off x="4708485" y="1524103"/>
            <a:ext cx="2016184"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Discrete </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Variables</a:t>
            </a:r>
          </a:p>
        </p:txBody>
      </p:sp>
      <p:sp>
        <p:nvSpPr>
          <p:cNvPr id="13" name="Rectangle 12"/>
          <p:cNvSpPr/>
          <p:nvPr/>
        </p:nvSpPr>
        <p:spPr>
          <a:xfrm>
            <a:off x="7289870" y="979168"/>
            <a:ext cx="3208058" cy="677108"/>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Customer Preferences</a:t>
            </a:r>
          </a:p>
          <a:p>
            <a:pPr marL="0" marR="0" lvl="0" indent="0" algn="ctr" defTabSz="910906"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9870" y="1425567"/>
            <a:ext cx="1115940" cy="836955"/>
          </a:xfrm>
          <a:prstGeom prst="ellipse">
            <a:avLst/>
          </a:prstGeom>
          <a:ln>
            <a:noFill/>
          </a:ln>
          <a:effectLst>
            <a:softEdge rad="11250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7583" y="1425566"/>
            <a:ext cx="818310" cy="818310"/>
          </a:xfrm>
          <a:prstGeom prst="rect">
            <a:avLst/>
          </a:prstGeom>
          <a:ln>
            <a:noFill/>
          </a:ln>
          <a:effectLst>
            <a:softEdge rad="11250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6188" y="1518731"/>
            <a:ext cx="731076" cy="718042"/>
          </a:xfrm>
          <a:prstGeom prst="rect">
            <a:avLst/>
          </a:prstGeom>
        </p:spPr>
      </p:pic>
      <p:sp>
        <p:nvSpPr>
          <p:cNvPr id="15" name="Rectangle 14"/>
          <p:cNvSpPr/>
          <p:nvPr/>
        </p:nvSpPr>
        <p:spPr>
          <a:xfrm>
            <a:off x="6933320" y="2375000"/>
            <a:ext cx="3635033" cy="707886"/>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Marital Status</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FFF00"/>
                </a:solidFill>
                <a:effectLst>
                  <a:outerShdw blurRad="25400" algn="tl" rotWithShape="0">
                    <a:srgbClr val="000000">
                      <a:alpha val="43000"/>
                    </a:srgbClr>
                  </a:outerShdw>
                </a:effectLst>
                <a:uLnTx/>
                <a:uFillTx/>
                <a:latin typeface="Segoe UI"/>
                <a:ea typeface="+mn-ea"/>
                <a:cs typeface="+mn-cs"/>
              </a:rPr>
              <a:t>Married, Divorce, Single</a:t>
            </a:r>
            <a:endParaRPr kumimoji="0" lang="en-US" sz="1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endParaRPr>
          </a:p>
        </p:txBody>
      </p:sp>
      <p:sp>
        <p:nvSpPr>
          <p:cNvPr id="19" name="Right Arrow 18"/>
          <p:cNvSpPr/>
          <p:nvPr/>
        </p:nvSpPr>
        <p:spPr bwMode="auto">
          <a:xfrm>
            <a:off x="2603241" y="2120322"/>
            <a:ext cx="2051229" cy="217597"/>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Rectangle 16"/>
          <p:cNvSpPr/>
          <p:nvPr/>
        </p:nvSpPr>
        <p:spPr>
          <a:xfrm>
            <a:off x="6803943" y="3426779"/>
            <a:ext cx="3522025" cy="1015663"/>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FFFFF"/>
                </a:solidFill>
                <a:effectLst>
                  <a:outerShdw blurRad="25400" algn="tl" rotWithShape="0">
                    <a:srgbClr val="000000">
                      <a:alpha val="43000"/>
                    </a:srgbClr>
                  </a:outerShdw>
                </a:effectLst>
                <a:uLnTx/>
                <a:uFillTx/>
                <a:latin typeface="Segoe UI"/>
                <a:ea typeface="+mn-ea"/>
                <a:cs typeface="+mn-cs"/>
              </a:rPr>
              <a:t>Income</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FFF00"/>
                </a:solidFill>
                <a:effectLst>
                  <a:outerShdw blurRad="25400" algn="tl" rotWithShape="0">
                    <a:srgbClr val="000000">
                      <a:alpha val="43000"/>
                    </a:srgbClr>
                  </a:outerShdw>
                </a:effectLst>
                <a:uLnTx/>
                <a:uFillTx/>
                <a:latin typeface="Segoe UI"/>
                <a:ea typeface="+mn-ea"/>
                <a:cs typeface="+mn-cs"/>
              </a:rPr>
              <a:t>More than 50K or</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dirty="0">
                <a:ln w="11430"/>
                <a:solidFill>
                  <a:srgbClr val="FFFF00"/>
                </a:solidFill>
                <a:effectLst>
                  <a:outerShdw blurRad="25400" algn="tl" rotWithShape="0">
                    <a:srgbClr val="000000">
                      <a:alpha val="43000"/>
                    </a:srgbClr>
                  </a:outerShdw>
                </a:effectLst>
                <a:uLnTx/>
                <a:uFillTx/>
                <a:latin typeface="Segoe UI"/>
                <a:ea typeface="+mn-ea"/>
                <a:cs typeface="+mn-cs"/>
              </a:rPr>
              <a:t> Less Than 50K</a:t>
            </a:r>
          </a:p>
        </p:txBody>
      </p:sp>
      <p:sp>
        <p:nvSpPr>
          <p:cNvPr id="20" name="Right Arrow 19"/>
          <p:cNvSpPr/>
          <p:nvPr/>
        </p:nvSpPr>
        <p:spPr bwMode="auto">
          <a:xfrm>
            <a:off x="2331891" y="5605616"/>
            <a:ext cx="2251213" cy="281637"/>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NZ"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1" name="Rectangle 20"/>
          <p:cNvSpPr/>
          <p:nvPr/>
        </p:nvSpPr>
        <p:spPr>
          <a:xfrm>
            <a:off x="4629211" y="5128562"/>
            <a:ext cx="2174732" cy="954107"/>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Continues </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Variables</a:t>
            </a:r>
          </a:p>
        </p:txBody>
      </p:sp>
      <p:sp>
        <p:nvSpPr>
          <p:cNvPr id="4" name="TextBox 3"/>
          <p:cNvSpPr txBox="1"/>
          <p:nvPr/>
        </p:nvSpPr>
        <p:spPr>
          <a:xfrm>
            <a:off x="7289870" y="5320371"/>
            <a:ext cx="3320974" cy="627864"/>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2400" b="1" i="0" u="none" strike="noStrike" kern="1200" cap="none" spc="0" normalizeH="0" baseline="0" noProof="0" dirty="0">
                <a:ln>
                  <a:noFill/>
                </a:ln>
                <a:solidFill>
                  <a:srgbClr val="FFFF00"/>
                </a:solidFill>
                <a:effectLst/>
                <a:uLnTx/>
                <a:uFillTx/>
                <a:latin typeface="Segoe UI"/>
                <a:ea typeface="+mn-ea"/>
                <a:cs typeface="+mn-cs"/>
              </a:rPr>
              <a:t>Income, Sales, Profit</a:t>
            </a:r>
            <a:endParaRPr kumimoji="0" lang="en-NZ" sz="2400" b="0" i="0" u="none" strike="noStrike" kern="1200" cap="none" spc="0" normalizeH="0" baseline="0" noProof="0" dirty="0">
              <a:ln>
                <a:noFill/>
              </a:ln>
              <a:solidFill>
                <a:srgbClr val="FFFF00"/>
              </a:solidFill>
              <a:effectLst/>
              <a:uLnTx/>
              <a:uFillTx/>
              <a:latin typeface="Segoe UI"/>
              <a:ea typeface="+mn-ea"/>
              <a:cs typeface="+mn-cs"/>
            </a:endParaRPr>
          </a:p>
        </p:txBody>
      </p:sp>
      <p:sp>
        <p:nvSpPr>
          <p:cNvPr id="5" name="TextBox 4"/>
          <p:cNvSpPr txBox="1"/>
          <p:nvPr/>
        </p:nvSpPr>
        <p:spPr>
          <a:xfrm>
            <a:off x="3667913" y="25899"/>
            <a:ext cx="4451219"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Match Data Type</a:t>
            </a:r>
            <a:endParaRPr kumimoji="0" lang="en-US" sz="4000"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510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5232185" y="720271"/>
            <a:ext cx="2601840" cy="1861085"/>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400" b="1" i="0" u="none" strike="noStrike" kern="1200" cap="none" spc="0" normalizeH="0" baseline="0" noProof="0" dirty="0">
                <a:ln>
                  <a:noFill/>
                </a:ln>
                <a:solidFill>
                  <a:srgbClr val="000000"/>
                </a:solidFill>
                <a:effectLst/>
                <a:uLnTx/>
                <a:uFillTx/>
                <a:latin typeface="Segoe UI"/>
                <a:ea typeface="+mn-ea"/>
                <a:cs typeface="+mn-cs"/>
              </a:rPr>
              <a:t>Clustering Algorithm</a:t>
            </a:r>
          </a:p>
        </p:txBody>
      </p:sp>
      <p:sp>
        <p:nvSpPr>
          <p:cNvPr id="6" name="Oval 5"/>
          <p:cNvSpPr/>
          <p:nvPr/>
        </p:nvSpPr>
        <p:spPr bwMode="auto">
          <a:xfrm>
            <a:off x="5477870" y="2848849"/>
            <a:ext cx="2671211" cy="1752600"/>
          </a:xfrm>
          <a:prstGeom prst="ellips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800" b="1" i="0" u="none" strike="noStrike" kern="1200" cap="none" spc="0" normalizeH="0" baseline="0" noProof="0" dirty="0">
                <a:ln>
                  <a:noFill/>
                </a:ln>
                <a:solidFill>
                  <a:srgbClr val="000000"/>
                </a:solidFill>
                <a:effectLst/>
                <a:uLnTx/>
                <a:uFillTx/>
                <a:latin typeface="Segoe UI"/>
                <a:ea typeface="+mn-ea"/>
                <a:cs typeface="+mn-cs"/>
              </a:rPr>
              <a:t>Regression Algorithm</a:t>
            </a:r>
          </a:p>
        </p:txBody>
      </p:sp>
      <p:sp>
        <p:nvSpPr>
          <p:cNvPr id="7" name="Oval 6"/>
          <p:cNvSpPr/>
          <p:nvPr/>
        </p:nvSpPr>
        <p:spPr bwMode="auto">
          <a:xfrm>
            <a:off x="5501424" y="4891310"/>
            <a:ext cx="2743200" cy="1704475"/>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400" b="1" i="0" u="none" strike="noStrike" kern="1200" cap="none" spc="0" normalizeH="0" baseline="0" noProof="0" dirty="0">
                <a:ln>
                  <a:noFill/>
                </a:ln>
                <a:solidFill>
                  <a:srgbClr val="000000"/>
                </a:solidFill>
                <a:effectLst/>
                <a:uLnTx/>
                <a:uFillTx/>
                <a:latin typeface="Segoe UI"/>
                <a:ea typeface="+mn-ea"/>
                <a:cs typeface="+mn-cs"/>
              </a:rPr>
              <a:t>Classification</a:t>
            </a:r>
          </a:p>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NZ" sz="2400" b="1" i="0" u="none" strike="noStrike" kern="1200" cap="none" spc="0" normalizeH="0" baseline="0" noProof="0" dirty="0">
                <a:ln>
                  <a:noFill/>
                </a:ln>
                <a:solidFill>
                  <a:srgbClr val="000000"/>
                </a:solidFill>
                <a:effectLst/>
                <a:uLnTx/>
                <a:uFillTx/>
                <a:latin typeface="Segoe UI"/>
                <a:ea typeface="+mn-ea"/>
                <a:cs typeface="+mn-cs"/>
              </a:rPr>
              <a:t>Algorithm</a:t>
            </a:r>
          </a:p>
        </p:txBody>
      </p:sp>
      <p:sp>
        <p:nvSpPr>
          <p:cNvPr id="4" name="Rectangle 3"/>
          <p:cNvSpPr/>
          <p:nvPr/>
        </p:nvSpPr>
        <p:spPr>
          <a:xfrm>
            <a:off x="8085230" y="1029755"/>
            <a:ext cx="2556277" cy="1077218"/>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Descriptive</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Segoe UI"/>
                <a:ea typeface="+mn-ea"/>
                <a:cs typeface="+mn-cs"/>
              </a:rPr>
              <a:t>Analysis</a:t>
            </a:r>
          </a:p>
        </p:txBody>
      </p:sp>
      <p:sp>
        <p:nvSpPr>
          <p:cNvPr id="9" name="Rectangle 8"/>
          <p:cNvSpPr/>
          <p:nvPr/>
        </p:nvSpPr>
        <p:spPr>
          <a:xfrm>
            <a:off x="7837626" y="5075631"/>
            <a:ext cx="3581400" cy="1077218"/>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FF8C00">
                    <a:lumMod val="60000"/>
                    <a:lumOff val="40000"/>
                  </a:srgbClr>
                </a:solidFill>
                <a:effectLst>
                  <a:outerShdw blurRad="25400" algn="tl" rotWithShape="0">
                    <a:srgbClr val="000000">
                      <a:alpha val="43000"/>
                    </a:srgbClr>
                  </a:outerShdw>
                </a:effectLst>
                <a:uLnTx/>
                <a:uFillTx/>
                <a:latin typeface="Segoe UI"/>
                <a:ea typeface="+mn-ea"/>
                <a:cs typeface="+mn-cs"/>
              </a:rPr>
              <a:t>Predictive</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FF8C00">
                    <a:lumMod val="60000"/>
                    <a:lumOff val="40000"/>
                  </a:srgbClr>
                </a:solidFill>
                <a:effectLst>
                  <a:outerShdw blurRad="25400" algn="tl" rotWithShape="0">
                    <a:srgbClr val="000000">
                      <a:alpha val="43000"/>
                    </a:srgbClr>
                  </a:outerShdw>
                </a:effectLst>
                <a:uLnTx/>
                <a:uFillTx/>
                <a:latin typeface="Segoe UI"/>
                <a:ea typeface="+mn-ea"/>
                <a:cs typeface="+mn-cs"/>
              </a:rPr>
              <a:t>Analysis</a:t>
            </a:r>
          </a:p>
        </p:txBody>
      </p:sp>
      <p:sp>
        <p:nvSpPr>
          <p:cNvPr id="10" name="Rectangle 9"/>
          <p:cNvSpPr/>
          <p:nvPr/>
        </p:nvSpPr>
        <p:spPr>
          <a:xfrm>
            <a:off x="8433298" y="2848849"/>
            <a:ext cx="2301399" cy="1077218"/>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BAD80A">
                    <a:lumMod val="40000"/>
                    <a:lumOff val="60000"/>
                  </a:srgbClr>
                </a:solidFill>
                <a:effectLst>
                  <a:outerShdw blurRad="25400" algn="tl" rotWithShape="0">
                    <a:srgbClr val="000000">
                      <a:alpha val="43000"/>
                    </a:srgbClr>
                  </a:outerShdw>
                </a:effectLst>
                <a:uLnTx/>
                <a:uFillTx/>
                <a:latin typeface="Segoe UI"/>
                <a:ea typeface="+mn-ea"/>
                <a:cs typeface="+mn-cs"/>
              </a:rPr>
              <a:t>Predictive</a:t>
            </a:r>
          </a:p>
          <a:p>
            <a:pPr marL="0" marR="0" lvl="0" indent="0" algn="ctr" defTabSz="91090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dirty="0">
                <a:ln w="11430"/>
                <a:solidFill>
                  <a:srgbClr val="BAD80A">
                    <a:lumMod val="40000"/>
                    <a:lumOff val="60000"/>
                  </a:srgbClr>
                </a:solidFill>
                <a:effectLst>
                  <a:outerShdw blurRad="25400" algn="tl" rotWithShape="0">
                    <a:srgbClr val="000000">
                      <a:alpha val="43000"/>
                    </a:srgbClr>
                  </a:outerShdw>
                </a:effectLst>
                <a:uLnTx/>
                <a:uFillTx/>
                <a:latin typeface="Segoe UI"/>
                <a:ea typeface="+mn-ea"/>
                <a:cs typeface="+mn-cs"/>
              </a:rPr>
              <a:t>Analysis</a:t>
            </a:r>
          </a:p>
        </p:txBody>
      </p:sp>
      <p:graphicFrame>
        <p:nvGraphicFramePr>
          <p:cNvPr id="17" name="Chart 16"/>
          <p:cNvGraphicFramePr/>
          <p:nvPr>
            <p:extLst/>
          </p:nvPr>
        </p:nvGraphicFramePr>
        <p:xfrm>
          <a:off x="4500149" y="5030044"/>
          <a:ext cx="1752600" cy="1324508"/>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34904" y="3080731"/>
            <a:ext cx="994561" cy="968325"/>
          </a:xfrm>
          <a:prstGeom prst="rect">
            <a:avLst/>
          </a:prstGeom>
          <a:ln>
            <a:noFill/>
          </a:ln>
          <a:effectLst>
            <a:softEdge rad="11250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0149" y="1274051"/>
            <a:ext cx="977721" cy="715831"/>
          </a:xfrm>
          <a:prstGeom prst="rect">
            <a:avLst/>
          </a:prstGeom>
          <a:ln>
            <a:noFill/>
          </a:ln>
          <a:effectLst>
            <a:softEdge rad="112500"/>
          </a:effectLst>
        </p:spPr>
      </p:pic>
      <p:sp>
        <p:nvSpPr>
          <p:cNvPr id="11" name="TextBox 10"/>
          <p:cNvSpPr txBox="1"/>
          <p:nvPr/>
        </p:nvSpPr>
        <p:spPr>
          <a:xfrm>
            <a:off x="2154374" y="34098"/>
            <a:ext cx="8757462"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Descriptive and Predictive Analysis</a:t>
            </a:r>
            <a:endParaRPr kumimoji="0" lang="en-US" sz="4000"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 name="TextBox 1"/>
          <p:cNvSpPr txBox="1"/>
          <p:nvPr/>
        </p:nvSpPr>
        <p:spPr>
          <a:xfrm>
            <a:off x="69198" y="883561"/>
            <a:ext cx="3969402" cy="1369606"/>
          </a:xfrm>
          <a:prstGeom prst="rect">
            <a:avLst/>
          </a:prstGeom>
        </p:spPr>
        <p:style>
          <a:lnRef idx="1">
            <a:schemeClr val="accent4"/>
          </a:lnRef>
          <a:fillRef idx="2">
            <a:schemeClr val="accent4"/>
          </a:fillRef>
          <a:effectRef idx="1">
            <a:schemeClr val="accent4"/>
          </a:effectRef>
          <a:fontRef idx="minor">
            <a:schemeClr val="dk1"/>
          </a:fontRef>
        </p:style>
        <p:txBody>
          <a:bodyPr wrap="squar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1-Which other customers have similar preferences to this one?</a:t>
            </a:r>
          </a:p>
          <a:p>
            <a:pPr marL="0" marR="0" lvl="0" indent="0" algn="l" defTabSz="910906"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2-What are the most common patterns in gasoline price changes?</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4" name="TextBox 13"/>
          <p:cNvSpPr txBox="1"/>
          <p:nvPr/>
        </p:nvSpPr>
        <p:spPr>
          <a:xfrm>
            <a:off x="136373" y="3190218"/>
            <a:ext cx="4079559" cy="1425005"/>
          </a:xfrm>
          <a:prstGeom prst="rect">
            <a:avLst/>
          </a:prstGeom>
        </p:spPr>
        <p:style>
          <a:lnRef idx="1">
            <a:schemeClr val="accent5"/>
          </a:lnRef>
          <a:fillRef idx="2">
            <a:schemeClr val="accent5"/>
          </a:fillRef>
          <a:effectRef idx="1">
            <a:schemeClr val="accent5"/>
          </a:effectRef>
          <a:fontRef idx="minor">
            <a:schemeClr val="dk1"/>
          </a:fontRef>
        </p:style>
        <p:txBody>
          <a:bodyPr wrap="squar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1-When will this customer make another purchase?</a:t>
            </a:r>
          </a:p>
          <a:p>
            <a:pPr marL="0" marR="0" lvl="0" indent="0" algn="l" defTabSz="91090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2-How many new followers will I get next week?</a:t>
            </a:r>
          </a:p>
        </p:txBody>
      </p:sp>
      <p:sp>
        <p:nvSpPr>
          <p:cNvPr id="15" name="TextBox 14"/>
          <p:cNvSpPr txBox="1"/>
          <p:nvPr/>
        </p:nvSpPr>
        <p:spPr>
          <a:xfrm>
            <a:off x="136372" y="5170780"/>
            <a:ext cx="4079559" cy="1403461"/>
          </a:xfrm>
          <a:prstGeom prst="rect">
            <a:avLst/>
          </a:prstGeom>
        </p:spPr>
        <p:style>
          <a:lnRef idx="1">
            <a:schemeClr val="accent6"/>
          </a:lnRef>
          <a:fillRef idx="2">
            <a:schemeClr val="accent6"/>
          </a:fillRef>
          <a:effectRef idx="1">
            <a:schemeClr val="accent6"/>
          </a:effectRef>
          <a:fontRef idx="minor">
            <a:schemeClr val="dk1"/>
          </a:fontRef>
        </p:style>
        <p:txBody>
          <a:bodyPr wrap="square" lIns="182880" tIns="146304" rIns="182880" bIns="146304" rtlCol="0">
            <a:spAutoFit/>
          </a:bodyPr>
          <a:lstStyle/>
          <a:p>
            <a:pPr marL="0" marR="0" lvl="0" indent="0" algn="l" defTabSz="91090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1-Will this customer click on the top link?</a:t>
            </a:r>
          </a:p>
          <a:p>
            <a:pPr marL="0" marR="0" lvl="0" indent="0" algn="l" defTabSz="91090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2-Which offer should this customer receive?</a:t>
            </a:r>
          </a:p>
        </p:txBody>
      </p:sp>
    </p:spTree>
    <p:extLst>
      <p:ext uri="{BB962C8B-B14F-4D97-AF65-F5344CB8AC3E}">
        <p14:creationId xmlns:p14="http://schemas.microsoft.com/office/powerpoint/2010/main" val="286899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2773"/>
          </a:xfrm>
        </p:spPr>
        <p:txBody>
          <a:bodyPr>
            <a:normAutofit/>
          </a:bodyPr>
          <a:lstStyle/>
          <a:p>
            <a:r>
              <a:rPr lang="en-IN" sz="2400" dirty="0"/>
              <a:t>Microsoft Azure Machine Learning: Algorithm Cheat Sheet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5963" y="919162"/>
            <a:ext cx="10149841" cy="5780896"/>
          </a:xfrm>
        </p:spPr>
      </p:pic>
    </p:spTree>
    <p:extLst>
      <p:ext uri="{BB962C8B-B14F-4D97-AF65-F5344CB8AC3E}">
        <p14:creationId xmlns:p14="http://schemas.microsoft.com/office/powerpoint/2010/main" val="18011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311" y="533400"/>
            <a:ext cx="8740142" cy="706071"/>
          </a:xfrm>
        </p:spPr>
        <p:txBody>
          <a:bodyPr/>
          <a:lstStyle/>
          <a:p>
            <a:pPr algn="ctr"/>
            <a:r>
              <a:rPr lang="en-NZ" sz="4000" b="1" dirty="0">
                <a:latin typeface="+mn-lt"/>
              </a:rPr>
              <a:t>Azure ML Algorithm</a:t>
            </a:r>
          </a:p>
        </p:txBody>
      </p:sp>
      <p:pic>
        <p:nvPicPr>
          <p:cNvPr id="3" name="Picture 2"/>
          <p:cNvPicPr>
            <a:picLocks noChangeAspect="1"/>
          </p:cNvPicPr>
          <p:nvPr/>
        </p:nvPicPr>
        <p:blipFill>
          <a:blip r:embed="rId3"/>
          <a:stretch>
            <a:fillRect/>
          </a:stretch>
        </p:blipFill>
        <p:spPr>
          <a:xfrm>
            <a:off x="3886200" y="1676400"/>
            <a:ext cx="4724400" cy="50836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p:cNvSpPr/>
          <p:nvPr/>
        </p:nvSpPr>
        <p:spPr bwMode="auto">
          <a:xfrm>
            <a:off x="4553882" y="3962400"/>
            <a:ext cx="3429000" cy="1676400"/>
          </a:xfrm>
          <a:prstGeom prst="rect">
            <a:avLst/>
          </a:prstGeom>
          <a:noFill/>
          <a:ln w="69850">
            <a:solidFill>
              <a:srgbClr val="FF0066"/>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2298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Azure Machine Learning web services</a:t>
            </a:r>
            <a:endParaRPr lang="en-IN" dirty="0"/>
          </a:p>
        </p:txBody>
      </p:sp>
      <p:sp>
        <p:nvSpPr>
          <p:cNvPr id="3" name="Content Placeholder 2"/>
          <p:cNvSpPr>
            <a:spLocks noGrp="1"/>
          </p:cNvSpPr>
          <p:nvPr>
            <p:ph idx="1"/>
          </p:nvPr>
        </p:nvSpPr>
        <p:spPr/>
        <p:txBody>
          <a:bodyPr/>
          <a:lstStyle/>
          <a:p>
            <a:r>
              <a:rPr lang="en-IN" dirty="0"/>
              <a:t>Machine Learning web services provide an interface between an application and a Machine Learning workflow scoring model.</a:t>
            </a:r>
          </a:p>
          <a:p>
            <a:r>
              <a:rPr lang="en-IN" dirty="0"/>
              <a:t>Azure Machine Learning has two types of web services:</a:t>
            </a:r>
          </a:p>
          <a:p>
            <a:pPr lvl="1"/>
            <a:r>
              <a:rPr lang="en-IN" dirty="0"/>
              <a:t>Request-Response Service (RRS)</a:t>
            </a:r>
          </a:p>
          <a:p>
            <a:pPr lvl="1"/>
            <a:r>
              <a:rPr lang="en-IN" dirty="0"/>
              <a:t>Batch Execution Service (BES)</a:t>
            </a:r>
          </a:p>
        </p:txBody>
      </p:sp>
    </p:spTree>
    <p:extLst>
      <p:ext uri="{BB962C8B-B14F-4D97-AF65-F5344CB8AC3E}">
        <p14:creationId xmlns:p14="http://schemas.microsoft.com/office/powerpoint/2010/main" val="11807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47437"/>
            <a:ext cx="9906000" cy="2111347"/>
          </a:xfrm>
          <a:prstGeom prst="rect">
            <a:avLst/>
          </a:prstGeom>
          <a:noFill/>
        </p:spPr>
        <p:txBody>
          <a:bodyPr wrap="square" lIns="182880" tIns="146304" rIns="182880" bIns="146304" rtlCol="0">
            <a:spAutoFit/>
          </a:bodyPr>
          <a:lstStyle/>
          <a:p>
            <a:pPr algn="ctr">
              <a:lnSpc>
                <a:spcPct val="90000"/>
              </a:lnSpc>
              <a:spcAft>
                <a:spcPts val="600"/>
              </a:spcAft>
            </a:pPr>
            <a:r>
              <a:rPr lang="en-NZ" sz="4000" dirty="0">
                <a:gradFill>
                  <a:gsLst>
                    <a:gs pos="2917">
                      <a:schemeClr val="tx1"/>
                    </a:gs>
                    <a:gs pos="30000">
                      <a:schemeClr val="tx1"/>
                    </a:gs>
                  </a:gsLst>
                  <a:lin ang="5400000" scaled="0"/>
                </a:gradFill>
              </a:rPr>
              <a:t>Demo in Azure ML</a:t>
            </a:r>
          </a:p>
          <a:p>
            <a:pPr algn="ctr">
              <a:lnSpc>
                <a:spcPct val="90000"/>
              </a:lnSpc>
              <a:spcAft>
                <a:spcPts val="600"/>
              </a:spcAft>
            </a:pPr>
            <a:r>
              <a:rPr lang="en-NZ" sz="4000" b="1" dirty="0">
                <a:gradFill>
                  <a:gsLst>
                    <a:gs pos="2917">
                      <a:schemeClr val="tx1"/>
                    </a:gs>
                    <a:gs pos="30000">
                      <a:schemeClr val="tx1"/>
                    </a:gs>
                  </a:gsLst>
                  <a:lin ang="5400000" scaled="0"/>
                </a:gradFill>
              </a:rPr>
              <a:t>Automobile – Regression Algorithm</a:t>
            </a:r>
          </a:p>
          <a:p>
            <a:pPr algn="ctr">
              <a:lnSpc>
                <a:spcPct val="90000"/>
              </a:lnSpc>
              <a:spcAft>
                <a:spcPts val="600"/>
              </a:spcAft>
            </a:pPr>
            <a:r>
              <a:rPr lang="en-NZ" sz="4000" b="1" dirty="0">
                <a:gradFill>
                  <a:gsLst>
                    <a:gs pos="2917">
                      <a:schemeClr val="tx1"/>
                    </a:gs>
                    <a:gs pos="30000">
                      <a:schemeClr val="tx1"/>
                    </a:gs>
                  </a:gsLst>
                  <a:lin ang="5400000" scaled="0"/>
                </a:gradFill>
              </a:rPr>
              <a:t>Price prediction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99539">
            <a:off x="603146" y="2717980"/>
            <a:ext cx="6350277" cy="29029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8705">
            <a:off x="7843908" y="2892937"/>
            <a:ext cx="1905000" cy="1905000"/>
          </a:xfrm>
          <a:prstGeom prst="rect">
            <a:avLst/>
          </a:prstGeom>
        </p:spPr>
      </p:pic>
    </p:spTree>
    <p:extLst>
      <p:ext uri="{BB962C8B-B14F-4D97-AF65-F5344CB8AC3E}">
        <p14:creationId xmlns:p14="http://schemas.microsoft.com/office/powerpoint/2010/main" val="9059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0"/>
            <a:ext cx="7823199" cy="6858000"/>
          </a:xfrm>
          <a:prstGeom prst="rect">
            <a:avLst/>
          </a:prstGeom>
        </p:spPr>
      </p:pic>
    </p:spTree>
    <p:extLst>
      <p:ext uri="{BB962C8B-B14F-4D97-AF65-F5344CB8AC3E}">
        <p14:creationId xmlns:p14="http://schemas.microsoft.com/office/powerpoint/2010/main" val="3830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462" y="0"/>
            <a:ext cx="7913076" cy="6858000"/>
          </a:xfrm>
          <a:prstGeom prst="rect">
            <a:avLst/>
          </a:prstGeom>
        </p:spPr>
      </p:pic>
    </p:spTree>
    <p:extLst>
      <p:ext uri="{BB962C8B-B14F-4D97-AF65-F5344CB8AC3E}">
        <p14:creationId xmlns:p14="http://schemas.microsoft.com/office/powerpoint/2010/main" val="378870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AAE363-CB34-4DB9-BCA9-487F833B49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626" y="0"/>
            <a:ext cx="10278747" cy="6858000"/>
          </a:xfrm>
          <a:prstGeom prst="rect">
            <a:avLst/>
          </a:prstGeom>
        </p:spPr>
      </p:pic>
    </p:spTree>
    <p:extLst>
      <p:ext uri="{BB962C8B-B14F-4D97-AF65-F5344CB8AC3E}">
        <p14:creationId xmlns:p14="http://schemas.microsoft.com/office/powerpoint/2010/main" val="160308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514600" y="2590800"/>
            <a:ext cx="6705600" cy="4358640"/>
          </a:xfrm>
          <a:prstGeom prst="rect">
            <a:avLst/>
          </a:prstGeom>
        </p:spPr>
      </p:pic>
      <p:sp>
        <p:nvSpPr>
          <p:cNvPr id="2" name="TextBox 1"/>
          <p:cNvSpPr txBox="1"/>
          <p:nvPr/>
        </p:nvSpPr>
        <p:spPr>
          <a:xfrm>
            <a:off x="1676400" y="247437"/>
            <a:ext cx="9906000" cy="2465290"/>
          </a:xfrm>
          <a:prstGeom prst="rect">
            <a:avLst/>
          </a:prstGeom>
          <a:noFill/>
        </p:spPr>
        <p:txBody>
          <a:bodyPr wrap="square" lIns="182880" tIns="146304" rIns="182880" bIns="146304" rtlCol="0">
            <a:spAutoFit/>
          </a:bodyPr>
          <a:lstStyle/>
          <a:p>
            <a:pPr algn="ctr">
              <a:lnSpc>
                <a:spcPct val="90000"/>
              </a:lnSpc>
              <a:spcAft>
                <a:spcPts val="600"/>
              </a:spcAft>
            </a:pPr>
            <a:r>
              <a:rPr lang="en-NZ" sz="4000" dirty="0">
                <a:gradFill>
                  <a:gsLst>
                    <a:gs pos="2917">
                      <a:schemeClr val="tx1"/>
                    </a:gs>
                    <a:gs pos="30000">
                      <a:schemeClr val="tx1"/>
                    </a:gs>
                  </a:gsLst>
                  <a:lin ang="5400000" scaled="0"/>
                </a:gradFill>
              </a:rPr>
              <a:t>Demo in Azure ML</a:t>
            </a:r>
          </a:p>
          <a:p>
            <a:pPr algn="ctr">
              <a:lnSpc>
                <a:spcPct val="90000"/>
              </a:lnSpc>
              <a:spcAft>
                <a:spcPts val="600"/>
              </a:spcAft>
            </a:pPr>
            <a:r>
              <a:rPr lang="en-NZ" sz="4000" b="1" dirty="0">
                <a:gradFill>
                  <a:gsLst>
                    <a:gs pos="2917">
                      <a:schemeClr val="tx1"/>
                    </a:gs>
                    <a:gs pos="30000">
                      <a:schemeClr val="tx1"/>
                    </a:gs>
                  </a:gsLst>
                  <a:lin ang="5400000" scaled="0"/>
                </a:gradFill>
              </a:rPr>
              <a:t>Titanic –Classification Algorithm</a:t>
            </a:r>
          </a:p>
          <a:p>
            <a:pPr algn="ctr">
              <a:lnSpc>
                <a:spcPct val="90000"/>
              </a:lnSpc>
              <a:spcAft>
                <a:spcPts val="600"/>
              </a:spcAft>
            </a:pPr>
            <a:r>
              <a:rPr lang="en-NZ" sz="4000" b="1" dirty="0">
                <a:gradFill>
                  <a:gsLst>
                    <a:gs pos="2917">
                      <a:schemeClr val="tx1"/>
                    </a:gs>
                    <a:gs pos="30000">
                      <a:schemeClr val="tx1"/>
                    </a:gs>
                  </a:gsLst>
                  <a:lin ang="5400000" scaled="0"/>
                </a:gradFill>
              </a:rPr>
              <a:t>Survived or Not</a:t>
            </a:r>
          </a:p>
          <a:p>
            <a:pPr algn="ctr">
              <a:lnSpc>
                <a:spcPct val="90000"/>
              </a:lnSpc>
              <a:spcAft>
                <a:spcPts val="600"/>
              </a:spcAft>
            </a:pPr>
            <a:r>
              <a:rPr lang="en-US" sz="2000" dirty="0"/>
              <a:t>Titanic sank on15 April 1912 after colliding with an iceberg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1100">
            <a:off x="4186957" y="2799204"/>
            <a:ext cx="2914542" cy="1832555"/>
          </a:xfrm>
          <a:prstGeom prst="rect">
            <a:avLst/>
          </a:prstGeom>
        </p:spPr>
      </p:pic>
    </p:spTree>
    <p:extLst>
      <p:ext uri="{BB962C8B-B14F-4D97-AF65-F5344CB8AC3E}">
        <p14:creationId xmlns:p14="http://schemas.microsoft.com/office/powerpoint/2010/main" val="371509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44" y="0"/>
            <a:ext cx="7513674" cy="6858000"/>
          </a:xfrm>
          <a:prstGeom prst="rect">
            <a:avLst/>
          </a:prstGeom>
        </p:spPr>
      </p:pic>
    </p:spTree>
    <p:extLst>
      <p:ext uri="{BB962C8B-B14F-4D97-AF65-F5344CB8AC3E}">
        <p14:creationId xmlns:p14="http://schemas.microsoft.com/office/powerpoint/2010/main" val="32810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890" y="0"/>
            <a:ext cx="9424220" cy="6858000"/>
          </a:xfrm>
          <a:prstGeom prst="rect">
            <a:avLst/>
          </a:prstGeom>
        </p:spPr>
      </p:pic>
    </p:spTree>
    <p:extLst>
      <p:ext uri="{BB962C8B-B14F-4D97-AF65-F5344CB8AC3E}">
        <p14:creationId xmlns:p14="http://schemas.microsoft.com/office/powerpoint/2010/main" val="15990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9E1D68-8676-4D9A-88A7-F19F361FCC86}"/>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Microsoft Azure API</a:t>
            </a:r>
          </a:p>
        </p:txBody>
      </p:sp>
    </p:spTree>
    <p:extLst>
      <p:ext uri="{BB962C8B-B14F-4D97-AF65-F5344CB8AC3E}">
        <p14:creationId xmlns:p14="http://schemas.microsoft.com/office/powerpoint/2010/main" val="138279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7FF50-A7BE-4DE5-9FA2-42F543A82C9F}"/>
              </a:ext>
            </a:extLst>
          </p:cNvPr>
          <p:cNvPicPr>
            <a:picLocks noChangeAspect="1"/>
          </p:cNvPicPr>
          <p:nvPr/>
        </p:nvPicPr>
        <p:blipFill>
          <a:blip r:embed="rId3"/>
          <a:stretch>
            <a:fillRect/>
          </a:stretch>
        </p:blipFill>
        <p:spPr>
          <a:xfrm>
            <a:off x="0" y="891624"/>
            <a:ext cx="12192000" cy="5074751"/>
          </a:xfrm>
          <a:prstGeom prst="rect">
            <a:avLst/>
          </a:prstGeom>
        </p:spPr>
      </p:pic>
    </p:spTree>
    <p:extLst>
      <p:ext uri="{BB962C8B-B14F-4D97-AF65-F5344CB8AC3E}">
        <p14:creationId xmlns:p14="http://schemas.microsoft.com/office/powerpoint/2010/main" val="288678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275" y="0"/>
            <a:ext cx="12241275" cy="6966328"/>
          </a:xfrm>
          <a:prstGeom prst="rect">
            <a:avLst/>
          </a:prstGeom>
        </p:spPr>
      </p:pic>
    </p:spTree>
    <p:extLst>
      <p:ext uri="{BB962C8B-B14F-4D97-AF65-F5344CB8AC3E}">
        <p14:creationId xmlns:p14="http://schemas.microsoft.com/office/powerpoint/2010/main" val="325153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1128-284B-4773-8E34-BD51E2F05F3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FAE5FD6-C934-44F6-AABB-728F249A6E21}"/>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AD43E820-B0CE-4122-9798-8B8FFF7995FE}"/>
              </a:ext>
            </a:extLst>
          </p:cNvPr>
          <p:cNvPicPr>
            <a:picLocks noChangeAspect="1"/>
          </p:cNvPicPr>
          <p:nvPr/>
        </p:nvPicPr>
        <p:blipFill>
          <a:blip r:embed="rId2"/>
          <a:stretch>
            <a:fillRect/>
          </a:stretch>
        </p:blipFill>
        <p:spPr>
          <a:xfrm>
            <a:off x="0" y="1304121"/>
            <a:ext cx="12192000" cy="4249757"/>
          </a:xfrm>
          <a:prstGeom prst="rect">
            <a:avLst/>
          </a:prstGeom>
        </p:spPr>
      </p:pic>
    </p:spTree>
    <p:extLst>
      <p:ext uri="{BB962C8B-B14F-4D97-AF65-F5344CB8AC3E}">
        <p14:creationId xmlns:p14="http://schemas.microsoft.com/office/powerpoint/2010/main" val="308485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9E44-FCD5-4F3D-977A-620626E8059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4430D1A-9E58-47CC-AC0A-67514A62FC14}"/>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593ADBB7-94B0-4B52-ACCD-B40EB8370CF0}"/>
              </a:ext>
            </a:extLst>
          </p:cNvPr>
          <p:cNvPicPr>
            <a:picLocks noChangeAspect="1"/>
          </p:cNvPicPr>
          <p:nvPr/>
        </p:nvPicPr>
        <p:blipFill>
          <a:blip r:embed="rId2"/>
          <a:stretch>
            <a:fillRect/>
          </a:stretch>
        </p:blipFill>
        <p:spPr>
          <a:xfrm>
            <a:off x="0" y="797345"/>
            <a:ext cx="12192000" cy="5263310"/>
          </a:xfrm>
          <a:prstGeom prst="rect">
            <a:avLst/>
          </a:prstGeom>
        </p:spPr>
      </p:pic>
    </p:spTree>
    <p:extLst>
      <p:ext uri="{BB962C8B-B14F-4D97-AF65-F5344CB8AC3E}">
        <p14:creationId xmlns:p14="http://schemas.microsoft.com/office/powerpoint/2010/main" val="17575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66F4-E884-4133-96D5-8D9A5A35849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CD78D0B-72FB-43FD-988A-944EE8C2EE13}"/>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57C6B0F-F288-49AA-BE4D-05B5CBF629AB}"/>
              </a:ext>
            </a:extLst>
          </p:cNvPr>
          <p:cNvPicPr>
            <a:picLocks noChangeAspect="1"/>
          </p:cNvPicPr>
          <p:nvPr/>
        </p:nvPicPr>
        <p:blipFill>
          <a:blip r:embed="rId2"/>
          <a:stretch>
            <a:fillRect/>
          </a:stretch>
        </p:blipFill>
        <p:spPr>
          <a:xfrm>
            <a:off x="0" y="667582"/>
            <a:ext cx="12192000" cy="5522835"/>
          </a:xfrm>
          <a:prstGeom prst="rect">
            <a:avLst/>
          </a:prstGeom>
        </p:spPr>
      </p:pic>
    </p:spTree>
    <p:extLst>
      <p:ext uri="{BB962C8B-B14F-4D97-AF65-F5344CB8AC3E}">
        <p14:creationId xmlns:p14="http://schemas.microsoft.com/office/powerpoint/2010/main" val="23350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02FF-0F89-49E1-9886-FD39BE0A8B8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CC00211-5199-42F2-9589-9BBA1F2FDC59}"/>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E196659F-CD44-46E7-A668-D5D2204D5B4F}"/>
              </a:ext>
            </a:extLst>
          </p:cNvPr>
          <p:cNvPicPr>
            <a:picLocks noChangeAspect="1"/>
          </p:cNvPicPr>
          <p:nvPr/>
        </p:nvPicPr>
        <p:blipFill>
          <a:blip r:embed="rId2"/>
          <a:stretch>
            <a:fillRect/>
          </a:stretch>
        </p:blipFill>
        <p:spPr>
          <a:xfrm>
            <a:off x="0" y="161108"/>
            <a:ext cx="12192000" cy="6535783"/>
          </a:xfrm>
          <a:prstGeom prst="rect">
            <a:avLst/>
          </a:prstGeom>
        </p:spPr>
      </p:pic>
    </p:spTree>
    <p:extLst>
      <p:ext uri="{BB962C8B-B14F-4D97-AF65-F5344CB8AC3E}">
        <p14:creationId xmlns:p14="http://schemas.microsoft.com/office/powerpoint/2010/main" val="59686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5666"/>
            <a:ext cx="8435809" cy="4623269"/>
          </a:xfrm>
          <a:prstGeom prst="rect">
            <a:avLst/>
          </a:prstGeom>
        </p:spPr>
      </p:pic>
      <p:sp>
        <p:nvSpPr>
          <p:cNvPr id="3" name="TextBox 2">
            <a:extLst>
              <a:ext uri="{FF2B5EF4-FFF2-40B4-BE49-F238E27FC236}">
                <a16:creationId xmlns:a16="http://schemas.microsoft.com/office/drawing/2014/main" id="{066FBB09-8EDC-4A90-94FB-49E766F30B19}"/>
              </a:ext>
            </a:extLst>
          </p:cNvPr>
          <p:cNvSpPr txBox="1"/>
          <p:nvPr/>
        </p:nvSpPr>
        <p:spPr>
          <a:xfrm>
            <a:off x="838199" y="5001031"/>
            <a:ext cx="8843173" cy="646331"/>
          </a:xfrm>
          <a:prstGeom prst="rect">
            <a:avLst/>
          </a:prstGeom>
          <a:noFill/>
        </p:spPr>
        <p:txBody>
          <a:bodyPr wrap="square" rtlCol="0">
            <a:spAutoFit/>
          </a:bodyPr>
          <a:lstStyle/>
          <a:p>
            <a:r>
              <a:rPr lang="en-US" dirty="0"/>
              <a:t>Arthur Samuel's definition from 1959: Machine Learning: Field of study that gives computers the ability to learn without being explicitly programmed.</a:t>
            </a:r>
          </a:p>
        </p:txBody>
      </p:sp>
    </p:spTree>
    <p:extLst>
      <p:ext uri="{BB962C8B-B14F-4D97-AF65-F5344CB8AC3E}">
        <p14:creationId xmlns:p14="http://schemas.microsoft.com/office/powerpoint/2010/main" val="38415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780" y="316872"/>
            <a:ext cx="11244404" cy="6148820"/>
          </a:xfrm>
          <a:prstGeom prst="rect">
            <a:avLst/>
          </a:prstGeom>
        </p:spPr>
      </p:pic>
    </p:spTree>
    <p:extLst>
      <p:ext uri="{BB962C8B-B14F-4D97-AF65-F5344CB8AC3E}">
        <p14:creationId xmlns:p14="http://schemas.microsoft.com/office/powerpoint/2010/main" val="394531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2">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9890EFFE-4197-479E-8BF8-7F2E41A0DE7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Hershey’s used MS Azure ML</a:t>
            </a:r>
            <a:endParaRPr lang="en-US" dirty="0">
              <a:solidFill>
                <a:schemeClr val="accent1"/>
              </a:solidFill>
            </a:endParaRPr>
          </a:p>
        </p:txBody>
      </p:sp>
      <p:sp>
        <p:nvSpPr>
          <p:cNvPr id="6" name="Content Placeholder 5">
            <a:extLst>
              <a:ext uri="{FF2B5EF4-FFF2-40B4-BE49-F238E27FC236}">
                <a16:creationId xmlns:a16="http://schemas.microsoft.com/office/drawing/2014/main" id="{7383D699-BA3A-4D56-B539-E82A48095543}"/>
              </a:ext>
            </a:extLst>
          </p:cNvPr>
          <p:cNvSpPr>
            <a:spLocks noGrp="1"/>
          </p:cNvSpPr>
          <p:nvPr>
            <p:ph idx="1"/>
          </p:nvPr>
        </p:nvSpPr>
        <p:spPr>
          <a:xfrm>
            <a:off x="4976031" y="520784"/>
            <a:ext cx="6377769" cy="5946628"/>
          </a:xfrm>
        </p:spPr>
        <p:txBody>
          <a:bodyPr anchor="ctr">
            <a:normAutofit/>
          </a:bodyPr>
          <a:lstStyle/>
          <a:p>
            <a:pPr marL="0" indent="0">
              <a:buNone/>
            </a:pPr>
            <a:r>
              <a:rPr lang="en-US" sz="1400" b="1">
                <a:solidFill>
                  <a:schemeClr val="accent6">
                    <a:lumMod val="50000"/>
                  </a:schemeClr>
                </a:solidFill>
              </a:rPr>
              <a:t>The Candy Cloud: Microsoft Azure Is Sweet for Hershey</a:t>
            </a:r>
          </a:p>
          <a:p>
            <a:r>
              <a:rPr lang="en-US" sz="1100" b="1"/>
              <a:t>Business Problem - </a:t>
            </a:r>
            <a:r>
              <a:rPr lang="en-US" sz="1100"/>
              <a:t>The Pennsylvania-based maker of Twizzlers licorice was struggling to produce a consistent flow of red candy as it poured from a giant vat through an extruder (where it would eventually be cut into its spiral design). If the machine ran too cold, then not enough licorice was produced. If the machine ran too hot, then too much licorice was produced. When too much licorice was produced, Hershey had to give that candy away at a loss</a:t>
            </a:r>
          </a:p>
          <a:p>
            <a:r>
              <a:rPr lang="en-US" sz="1100"/>
              <a:t>The company implemented </a:t>
            </a:r>
            <a:r>
              <a:rPr lang="en-US" sz="1100">
                <a:hlinkClick r:id="rId2"/>
              </a:rPr>
              <a:t>Microsoft Azure</a:t>
            </a:r>
            <a:r>
              <a:rPr lang="en-US" sz="1100"/>
              <a:t> to calculate, measure, and monitor the temperature of the extruder.</a:t>
            </a:r>
          </a:p>
          <a:p>
            <a:r>
              <a:rPr lang="en-US" sz="1100"/>
              <a:t>Hershey wanted to predict what the weight of the licorice was going to be without having to stop the machine and weigh it. By using sensors built into the extruder, which fed data back to Microsoft Azure, Hershey was able to monitor exactly how long it took for the machine to cool down to an exact temperature—and how long it took for the machine to heat up again.</a:t>
            </a:r>
          </a:p>
          <a:p>
            <a:r>
              <a:rPr lang="en-US" sz="1100"/>
              <a:t>Once the standard deviation had been assessed, and solid predictions for when the machine would exceed satisfactory highs and lows had been made, Hershey programmed Microsoft Azure to control the extruder directly. Using Microsoft Azure's machine learning (ML) algorithms, which gave the manufacturing equipment autonomous control over raising and lowering the machine's temperature, the extruder was adjusted 240 times a day—without the help of a human operator.</a:t>
            </a:r>
          </a:p>
          <a:p>
            <a:r>
              <a:rPr lang="en-US" sz="1100"/>
              <a:t>After the Microsoft Azure implementation, Hershey lowered unwanted extrusions from 100 grams per minute to about 25 grams per minute. Plus, the overall minutes were dramatically reduced.</a:t>
            </a:r>
          </a:p>
          <a:p>
            <a:r>
              <a:rPr lang="en-US" sz="1100"/>
              <a:t>There are 22 sensors on each Twizzler holding tank, with 60 million data points collected.</a:t>
            </a:r>
          </a:p>
          <a:p>
            <a:r>
              <a:rPr lang="en-US" sz="1100"/>
              <a:t>Its able to save $500K for every 1% of improved efficiency in making Twizzlers</a:t>
            </a:r>
          </a:p>
          <a:p>
            <a:r>
              <a:rPr lang="en-US" sz="1100">
                <a:hlinkClick r:id="rId3"/>
              </a:rPr>
              <a:t>http://in.pcmag.com/feature/114228/the-candy-cloud-microsoft-azure-is-sweet-for-hershey</a:t>
            </a:r>
            <a:r>
              <a:rPr lang="en-US" sz="1100"/>
              <a:t> </a:t>
            </a:r>
          </a:p>
          <a:p>
            <a:r>
              <a:rPr lang="en-US" sz="1100" b="1">
                <a:highlight>
                  <a:srgbClr val="FFFF00"/>
                </a:highlight>
              </a:rPr>
              <a:t>All this is done without hiring a data scientist</a:t>
            </a:r>
            <a:endParaRPr lang="en-US" sz="1100" b="1" dirty="0">
              <a:highlight>
                <a:srgbClr val="FFFF00"/>
              </a:highlight>
            </a:endParaRPr>
          </a:p>
        </p:txBody>
      </p:sp>
      <p:pic>
        <p:nvPicPr>
          <p:cNvPr id="7" name="Picture 6">
            <a:extLst>
              <a:ext uri="{FF2B5EF4-FFF2-40B4-BE49-F238E27FC236}">
                <a16:creationId xmlns:a16="http://schemas.microsoft.com/office/drawing/2014/main" id="{472DF2E2-05A3-4F3B-BED0-270B45C11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256" y="520784"/>
            <a:ext cx="2842353" cy="1599426"/>
          </a:xfrm>
          <a:prstGeom prst="rect">
            <a:avLst/>
          </a:prstGeom>
        </p:spPr>
      </p:pic>
    </p:spTree>
    <p:extLst>
      <p:ext uri="{BB962C8B-B14F-4D97-AF65-F5344CB8AC3E}">
        <p14:creationId xmlns:p14="http://schemas.microsoft.com/office/powerpoint/2010/main" val="329783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8186" y="679010"/>
            <a:ext cx="10130828" cy="5497953"/>
          </a:xfrm>
          <a:prstGeom prst="rect">
            <a:avLst/>
          </a:prstGeom>
        </p:spPr>
      </p:pic>
    </p:spTree>
    <p:extLst>
      <p:ext uri="{BB962C8B-B14F-4D97-AF65-F5344CB8AC3E}">
        <p14:creationId xmlns:p14="http://schemas.microsoft.com/office/powerpoint/2010/main" val="61728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14812" y="525101"/>
            <a:ext cx="10601608" cy="5651862"/>
          </a:xfrm>
          <a:prstGeom prst="rect">
            <a:avLst/>
          </a:prstGeom>
        </p:spPr>
      </p:pic>
    </p:spTree>
    <p:extLst>
      <p:ext uri="{BB962C8B-B14F-4D97-AF65-F5344CB8AC3E}">
        <p14:creationId xmlns:p14="http://schemas.microsoft.com/office/powerpoint/2010/main" val="156300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2384" y="280657"/>
            <a:ext cx="10855105" cy="6246892"/>
          </a:xfrm>
          <a:prstGeom prst="rect">
            <a:avLst/>
          </a:prstGeom>
        </p:spPr>
      </p:pic>
    </p:spTree>
    <p:extLst>
      <p:ext uri="{BB962C8B-B14F-4D97-AF65-F5344CB8AC3E}">
        <p14:creationId xmlns:p14="http://schemas.microsoft.com/office/powerpoint/2010/main" val="253828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5400"/>
            <a:ext cx="4630114"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Azure ML Pricing</a:t>
            </a:r>
          </a:p>
        </p:txBody>
      </p:sp>
      <p:pic>
        <p:nvPicPr>
          <p:cNvPr id="4" name="Picture 3"/>
          <p:cNvPicPr>
            <a:picLocks noChangeAspect="1"/>
          </p:cNvPicPr>
          <p:nvPr/>
        </p:nvPicPr>
        <p:blipFill>
          <a:blip r:embed="rId3"/>
          <a:stretch>
            <a:fillRect/>
          </a:stretch>
        </p:blipFill>
        <p:spPr>
          <a:xfrm>
            <a:off x="2104977" y="802432"/>
            <a:ext cx="7793473" cy="5929993"/>
          </a:xfrm>
          <a:prstGeom prst="rect">
            <a:avLst/>
          </a:prstGeom>
        </p:spPr>
      </p:pic>
    </p:spTree>
    <p:extLst>
      <p:ext uri="{BB962C8B-B14F-4D97-AF65-F5344CB8AC3E}">
        <p14:creationId xmlns:p14="http://schemas.microsoft.com/office/powerpoint/2010/main" val="225914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645" y="25400"/>
            <a:ext cx="11262827" cy="849463"/>
          </a:xfrm>
          <a:prstGeom prst="rect">
            <a:avLst/>
          </a:prstGeom>
          <a:noFill/>
        </p:spPr>
        <p:txBody>
          <a:bodyPr wrap="none" lIns="182880" tIns="146304" rIns="182880" bIns="146304" rtlCol="0">
            <a:spAutoFit/>
          </a:bodyPr>
          <a:lstStyle/>
          <a:p>
            <a:pPr marL="0" marR="0" lvl="0" indent="0" algn="ctr"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Comparing</a:t>
            </a:r>
            <a:r>
              <a:rPr kumimoji="0" lang="en-NZ" sz="4000" b="1" i="0" u="none" strike="noStrike" kern="1200" cap="none" spc="0" normalizeH="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ML with other </a:t>
            </a:r>
            <a:r>
              <a:rPr kumimoji="0" lang="en-NZ" sz="4000" b="1"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ML Services</a:t>
            </a:r>
            <a:endPar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109" y="957446"/>
            <a:ext cx="5810802" cy="5642530"/>
          </a:xfrm>
          <a:prstGeom prst="rect">
            <a:avLst/>
          </a:prstGeom>
        </p:spPr>
      </p:pic>
    </p:spTree>
    <p:extLst>
      <p:ext uri="{BB962C8B-B14F-4D97-AF65-F5344CB8AC3E}">
        <p14:creationId xmlns:p14="http://schemas.microsoft.com/office/powerpoint/2010/main" val="13346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5400"/>
            <a:ext cx="9722662"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Comparing</a:t>
            </a:r>
            <a:r>
              <a:rPr kumimoji="0" lang="en-NZ" sz="4000" b="1" i="0" u="none" strike="noStrike" kern="1200" cap="none" spc="0" normalizeH="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ML with other </a:t>
            </a:r>
            <a:r>
              <a:rPr kumimoji="0" lang="en-NZ" sz="4000"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MLaS</a:t>
            </a:r>
            <a:endPar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362" y="874863"/>
            <a:ext cx="4436196" cy="5750676"/>
          </a:xfrm>
          <a:prstGeom prst="rect">
            <a:avLst/>
          </a:prstGeom>
        </p:spPr>
      </p:pic>
    </p:spTree>
    <p:extLst>
      <p:ext uri="{BB962C8B-B14F-4D97-AF65-F5344CB8AC3E}">
        <p14:creationId xmlns:p14="http://schemas.microsoft.com/office/powerpoint/2010/main" val="359716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5400"/>
            <a:ext cx="9722662"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Comparing</a:t>
            </a:r>
            <a:r>
              <a:rPr kumimoji="0" lang="en-NZ" sz="4000" b="1" i="0" u="none" strike="noStrike" kern="1200" cap="none" spc="0" normalizeH="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ML with other </a:t>
            </a:r>
            <a:r>
              <a:rPr kumimoji="0" lang="en-NZ" sz="4000"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MLaS</a:t>
            </a:r>
            <a:endPar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567" y="874863"/>
            <a:ext cx="5125975" cy="5395112"/>
          </a:xfrm>
          <a:prstGeom prst="rect">
            <a:avLst/>
          </a:prstGeom>
        </p:spPr>
      </p:pic>
    </p:spTree>
    <p:extLst>
      <p:ext uri="{BB962C8B-B14F-4D97-AF65-F5344CB8AC3E}">
        <p14:creationId xmlns:p14="http://schemas.microsoft.com/office/powerpoint/2010/main" val="40991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25400"/>
            <a:ext cx="9722662" cy="849463"/>
          </a:xfrm>
          <a:prstGeom prst="rect">
            <a:avLst/>
          </a:prstGeom>
          <a:noFill/>
        </p:spPr>
        <p:txBody>
          <a:bodyPr wrap="none" lIns="182880" tIns="146304" rIns="182880" bIns="146304" rtlCol="0">
            <a:spAutoFit/>
          </a:bodyPr>
          <a:lstStyle/>
          <a:p>
            <a:pPr marL="0" marR="0" lvl="0" indent="0" algn="l" defTabSz="910906" rtl="0" eaLnBrk="1" fontAlgn="auto" latinLnBrk="0" hangingPunct="1">
              <a:lnSpc>
                <a:spcPct val="90000"/>
              </a:lnSpc>
              <a:spcBef>
                <a:spcPts val="0"/>
              </a:spcBef>
              <a:spcAft>
                <a:spcPts val="600"/>
              </a:spcAft>
              <a:buClrTx/>
              <a:buSzTx/>
              <a:buFontTx/>
              <a:buNone/>
              <a:tabLst/>
              <a:defRPr/>
            </a:pP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Comparing</a:t>
            </a:r>
            <a:r>
              <a:rPr kumimoji="0" lang="en-NZ" sz="4000" b="1" i="0" u="none" strike="noStrike" kern="1200" cap="none" spc="0" normalizeH="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ML with other </a:t>
            </a:r>
            <a:r>
              <a:rPr kumimoji="0" lang="en-NZ" sz="4000"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MLaS</a:t>
            </a:r>
            <a:endParaRPr kumimoji="0" lang="en-NZ" sz="4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5952" y="792811"/>
            <a:ext cx="3875918" cy="5784532"/>
          </a:xfrm>
          <a:prstGeom prst="rect">
            <a:avLst/>
          </a:prstGeom>
        </p:spPr>
      </p:pic>
    </p:spTree>
    <p:extLst>
      <p:ext uri="{BB962C8B-B14F-4D97-AF65-F5344CB8AC3E}">
        <p14:creationId xmlns:p14="http://schemas.microsoft.com/office/powerpoint/2010/main" val="39499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9545" y="552261"/>
            <a:ext cx="9211049" cy="5624702"/>
          </a:xfrm>
          <a:prstGeom prst="rect">
            <a:avLst/>
          </a:prstGeom>
        </p:spPr>
      </p:pic>
    </p:spTree>
    <p:extLst>
      <p:ext uri="{BB962C8B-B14F-4D97-AF65-F5344CB8AC3E}">
        <p14:creationId xmlns:p14="http://schemas.microsoft.com/office/powerpoint/2010/main" val="14927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Прямоугольник 7"/>
          <p:cNvSpPr/>
          <p:nvPr/>
        </p:nvSpPr>
        <p:spPr bwMode="auto">
          <a:xfrm>
            <a:off x="-1" y="2805875"/>
            <a:ext cx="3206339" cy="816099"/>
          </a:xfrm>
          <a:prstGeom prst="rect">
            <a:avLst/>
          </a:prstGeom>
          <a:gradFill flip="none" rotWithShape="1">
            <a:gsLst>
              <a:gs pos="0">
                <a:srgbClr val="0070C0"/>
              </a:gs>
              <a:gs pos="100000">
                <a:srgbClr val="002060">
                  <a:lumMod val="10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TextBox 8"/>
          <p:cNvSpPr txBox="1"/>
          <p:nvPr/>
        </p:nvSpPr>
        <p:spPr>
          <a:xfrm>
            <a:off x="-2" y="2921536"/>
            <a:ext cx="3206339" cy="58477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Restrictions</a:t>
            </a:r>
          </a:p>
        </p:txBody>
      </p:sp>
      <p:sp>
        <p:nvSpPr>
          <p:cNvPr id="7" name="TextBox 6"/>
          <p:cNvSpPr txBox="1"/>
          <p:nvPr/>
        </p:nvSpPr>
        <p:spPr>
          <a:xfrm>
            <a:off x="3845496" y="759652"/>
            <a:ext cx="8232204" cy="57246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2200" b="0" i="0" u="none" strike="noStrike" kern="1200" cap="none" spc="0" normalizeH="0" baseline="0" noProof="0" dirty="0">
                <a:ln>
                  <a:noFill/>
                </a:ln>
                <a:solidFill>
                  <a:srgbClr val="292929"/>
                </a:solidFill>
                <a:effectLst/>
                <a:uLnTx/>
                <a:uFillTx/>
                <a:latin typeface="Segoe UI Light"/>
                <a:ea typeface="+mn-ea"/>
                <a:cs typeface="+mn-cs"/>
              </a:rPr>
              <a:t>Legislative restrictions</a:t>
            </a:r>
            <a:endParaRPr kumimoji="0" lang="ru-RU" sz="2200" b="0" i="0" u="none" strike="noStrike" kern="1200" cap="none" spc="0" normalizeH="0" baseline="0" noProof="0" dirty="0">
              <a:ln>
                <a:noFill/>
              </a:ln>
              <a:solidFill>
                <a:srgbClr val="292929"/>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International &amp; local</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2200" b="0" i="0" u="none" strike="noStrike" kern="1200" cap="none" spc="0" normalizeH="0" baseline="0" noProof="0" dirty="0">
              <a:ln>
                <a:noFill/>
              </a:ln>
              <a:solidFill>
                <a:srgbClr val="292929"/>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2200" b="0" i="0" u="none" strike="noStrike" kern="1200" cap="none" spc="0" normalizeH="0" baseline="0" noProof="0" dirty="0">
                <a:ln>
                  <a:noFill/>
                </a:ln>
                <a:solidFill>
                  <a:srgbClr val="292929"/>
                </a:solidFill>
                <a:effectLst/>
                <a:uLnTx/>
                <a:uFillTx/>
                <a:latin typeface="Segoe UI Light"/>
                <a:ea typeface="+mn-ea"/>
                <a:cs typeface="+mn-cs"/>
              </a:rPr>
              <a:t>Azure platform restrictions</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Max storage volume per account, etc</a:t>
            </a:r>
            <a:r>
              <a:rPr kumimoji="0" lang="en-US" sz="2200" b="0" i="0" u="none" strike="noStrike" kern="1200" cap="none" spc="0" normalizeH="0" baseline="0" noProof="0" dirty="0">
                <a:ln>
                  <a:noFill/>
                </a:ln>
                <a:solidFill>
                  <a:srgbClr val="292929"/>
                </a:solidFill>
                <a:effectLst/>
                <a:uLnTx/>
                <a:uFillTx/>
                <a:latin typeface="Segoe UI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2200" b="0" i="0" u="none" strike="noStrike" kern="1200" cap="none" spc="0" normalizeH="0" baseline="0" noProof="0" dirty="0">
              <a:ln>
                <a:noFill/>
              </a:ln>
              <a:solidFill>
                <a:srgbClr val="292929"/>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2200" b="0" i="0" u="none" strike="noStrike" kern="1200" cap="none" spc="0" normalizeH="0" baseline="0" noProof="0" dirty="0">
                <a:ln>
                  <a:noFill/>
                </a:ln>
                <a:solidFill>
                  <a:srgbClr val="292929"/>
                </a:solidFill>
                <a:effectLst/>
                <a:uLnTx/>
                <a:uFillTx/>
                <a:latin typeface="Segoe UI Light"/>
                <a:ea typeface="+mn-ea"/>
                <a:cs typeface="+mn-cs"/>
              </a:rPr>
              <a:t>Azure ML service restrictions</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srgbClr val="292929"/>
                </a:solidFill>
                <a:effectLst/>
                <a:uLnTx/>
                <a:uFillTx/>
                <a:latin typeface="Segoe UI"/>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Max dataset volume: 10 Gb</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Vector size limitation: 2^64</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0" normalizeH="0" baseline="0" noProof="0" dirty="0">
              <a:ln>
                <a:noFill/>
              </a:ln>
              <a:solidFill>
                <a:srgbClr val="292929"/>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srgbClr val="292929"/>
                </a:solidFill>
                <a:effectLst/>
                <a:uLnTx/>
                <a:uFillTx/>
                <a:latin typeface="Segoe UI"/>
                <a:ea typeface="+mn-ea"/>
                <a:cs typeface="+mn-cs"/>
              </a:rPr>
              <a:t>Throttled policy </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20 concurrent request per endpoint</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Max endpoints count: 10K</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0" normalizeH="0" baseline="0" noProof="0" dirty="0">
              <a:ln>
                <a:noFill/>
              </a:ln>
              <a:solidFill>
                <a:srgbClr val="292929"/>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srgbClr val="292929"/>
                </a:solidFill>
                <a:effectLst/>
                <a:uLnTx/>
                <a:uFillTx/>
                <a:latin typeface="Segoe UI"/>
                <a:ea typeface="+mn-ea"/>
                <a:cs typeface="+mn-cs"/>
              </a:rPr>
              <a:t>Black box</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No debug</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No Scala, C++, C# </a:t>
            </a:r>
            <a:endParaRPr kumimoji="0" lang="ru-RU" sz="1800" b="0" i="0" u="none" strike="noStrike" kern="1200" cap="none" spc="0" normalizeH="0" baseline="0" noProof="0" dirty="0">
              <a:ln>
                <a:noFill/>
              </a:ln>
              <a:solidFill>
                <a:srgbClr val="292929"/>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srgbClr val="292929"/>
                </a:solidFill>
                <a:effectLst/>
                <a:uLnTx/>
                <a:uFillTx/>
                <a:latin typeface="Segoe UI"/>
                <a:ea typeface="+mn-ea"/>
                <a:cs typeface="+mn-cs"/>
              </a:rPr>
              <a:t>	No your own right algorithms</a:t>
            </a:r>
          </a:p>
        </p:txBody>
      </p:sp>
      <p:sp>
        <p:nvSpPr>
          <p:cNvPr id="13" name="Прямоугольник 11"/>
          <p:cNvSpPr/>
          <p:nvPr/>
        </p:nvSpPr>
        <p:spPr bwMode="auto">
          <a:xfrm>
            <a:off x="0" y="0"/>
            <a:ext cx="12192000" cy="451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00000"/>
              </a:lnSpc>
              <a:spcBef>
                <a:spcPct val="0"/>
              </a:spcBef>
              <a:spcAft>
                <a:spcPct val="0"/>
              </a:spcAft>
              <a:buClrTx/>
              <a:buSzTx/>
              <a:buFontTx/>
              <a:buNone/>
              <a:tabLst>
                <a:tab pos="177800" algn="l"/>
                <a:tab pos="10223500" algn="l"/>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Azure Machine Learning. </a:t>
            </a:r>
            <a:r>
              <a:rPr kumimoji="0" lang="en-US" sz="1600" b="0" i="0" u="none" strike="noStrike" kern="1200" cap="none" spc="0" normalizeH="0" baseline="0" noProof="0" dirty="0">
                <a:ln>
                  <a:noFill/>
                </a:ln>
                <a:solidFill>
                  <a:srgbClr val="FFC000"/>
                </a:solidFill>
                <a:effectLst/>
                <a:uLnTx/>
                <a:uFillTx/>
                <a:latin typeface="Segoe UI"/>
                <a:ea typeface="+mn-ea"/>
                <a:cs typeface="+mn-cs"/>
              </a:rPr>
              <a:t>Conclusion	</a:t>
            </a:r>
            <a:endParaRPr kumimoji="0" lang="ru-RU" sz="1600" b="0" i="0" u="none" strike="noStrike" kern="1200" cap="none" spc="0" normalizeH="0" baseline="0" noProof="0" dirty="0">
              <a:ln>
                <a:noFill/>
              </a:ln>
              <a:solidFill>
                <a:srgbClr val="292929">
                  <a:lumMod val="50000"/>
                  <a:lumOff val="50000"/>
                </a:srgbClr>
              </a:solidFill>
              <a:effectLst/>
              <a:uLnTx/>
              <a:uFillTx/>
              <a:latin typeface="Segoe UI"/>
              <a:ea typeface="+mn-ea"/>
              <a:cs typeface="+mn-cs"/>
            </a:endParaRPr>
          </a:p>
        </p:txBody>
      </p:sp>
    </p:spTree>
    <p:extLst>
      <p:ext uri="{BB962C8B-B14F-4D97-AF65-F5344CB8AC3E}">
        <p14:creationId xmlns:p14="http://schemas.microsoft.com/office/powerpoint/2010/main" val="34886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Resources</a:t>
            </a:r>
          </a:p>
        </p:txBody>
      </p:sp>
      <p:sp>
        <p:nvSpPr>
          <p:cNvPr id="3" name="Text Placeholder 2"/>
          <p:cNvSpPr>
            <a:spLocks noGrp="1"/>
          </p:cNvSpPr>
          <p:nvPr>
            <p:ph type="body" sz="quarter" idx="10"/>
          </p:nvPr>
        </p:nvSpPr>
        <p:spPr>
          <a:xfrm>
            <a:off x="269239" y="1189177"/>
            <a:ext cx="11653523" cy="4671772"/>
          </a:xfrm>
        </p:spPr>
        <p:txBody>
          <a:bodyPr/>
          <a:lstStyle/>
          <a:p>
            <a:r>
              <a:rPr lang="en-IN" dirty="0">
                <a:hlinkClick r:id="rId2"/>
              </a:rPr>
              <a:t>https://docs.microsoft.com/en-us/azure/machine-learning/studio/</a:t>
            </a:r>
            <a:endParaRPr lang="en-IN" dirty="0"/>
          </a:p>
          <a:p>
            <a:r>
              <a:rPr lang="en-IN" dirty="0">
                <a:hlinkClick r:id="rId3"/>
              </a:rPr>
              <a:t>https://docs.microsoft.com/en-us/azure/opbuildpdf/machine-learning/studio/toc.pdf?branch=live</a:t>
            </a:r>
            <a:r>
              <a:rPr lang="en-IN" dirty="0"/>
              <a:t> (documentation as PDF)</a:t>
            </a:r>
          </a:p>
          <a:p>
            <a:r>
              <a:rPr lang="en-IN" dirty="0">
                <a:hlinkClick r:id="rId4"/>
              </a:rPr>
              <a:t>https://azure.microsoft.com/en-in/training/learning-paths/azure-ai-developer/</a:t>
            </a:r>
            <a:r>
              <a:rPr lang="en-IN" dirty="0"/>
              <a:t> (Video Trainings)</a:t>
            </a:r>
          </a:p>
          <a:p>
            <a:r>
              <a:rPr lang="en-IN" dirty="0">
                <a:hlinkClick r:id="rId5"/>
              </a:rPr>
              <a:t>https://msdn.microsoft.com/library/azure/dn906033.aspx</a:t>
            </a:r>
            <a:r>
              <a:rPr lang="en-IN" dirty="0"/>
              <a:t> (list of all modules)</a:t>
            </a:r>
          </a:p>
          <a:p>
            <a:endParaRPr lang="en-IN" dirty="0"/>
          </a:p>
        </p:txBody>
      </p:sp>
    </p:spTree>
    <p:extLst>
      <p:ext uri="{BB962C8B-B14F-4D97-AF65-F5344CB8AC3E}">
        <p14:creationId xmlns:p14="http://schemas.microsoft.com/office/powerpoint/2010/main" val="289198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8765" y="2527888"/>
            <a:ext cx="11655840" cy="899665"/>
          </a:xfrm>
        </p:spPr>
        <p:txBody>
          <a:bodyPr/>
          <a:lstStyle/>
          <a:p>
            <a:r>
              <a:rPr lang="en-IN" dirty="0"/>
              <a:t>                                       Q &amp; A</a:t>
            </a:r>
          </a:p>
        </p:txBody>
      </p:sp>
    </p:spTree>
    <p:extLst>
      <p:ext uri="{BB962C8B-B14F-4D97-AF65-F5344CB8AC3E}">
        <p14:creationId xmlns:p14="http://schemas.microsoft.com/office/powerpoint/2010/main" val="8757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732866" y="2570515"/>
            <a:ext cx="2726267"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Thank you!</a:t>
            </a:r>
            <a:endParaRPr lang="ru-RU"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2957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4646" y="588475"/>
            <a:ext cx="8627907" cy="5588488"/>
          </a:xfrm>
          <a:prstGeom prst="rect">
            <a:avLst/>
          </a:prstGeom>
        </p:spPr>
      </p:pic>
    </p:spTree>
    <p:extLst>
      <p:ext uri="{BB962C8B-B14F-4D97-AF65-F5344CB8AC3E}">
        <p14:creationId xmlns:p14="http://schemas.microsoft.com/office/powerpoint/2010/main" val="17795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5347" y="615636"/>
            <a:ext cx="10076506" cy="5561327"/>
          </a:xfrm>
          <a:prstGeom prst="rect">
            <a:avLst/>
          </a:prstGeom>
        </p:spPr>
      </p:pic>
    </p:spTree>
    <p:extLst>
      <p:ext uri="{BB962C8B-B14F-4D97-AF65-F5344CB8AC3E}">
        <p14:creationId xmlns:p14="http://schemas.microsoft.com/office/powerpoint/2010/main" val="34317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0294" y="525101"/>
            <a:ext cx="9929500" cy="5651862"/>
          </a:xfrm>
          <a:prstGeom prst="rect">
            <a:avLst/>
          </a:prstGeom>
        </p:spPr>
      </p:pic>
    </p:spTree>
    <p:extLst>
      <p:ext uri="{BB962C8B-B14F-4D97-AF65-F5344CB8AC3E}">
        <p14:creationId xmlns:p14="http://schemas.microsoft.com/office/powerpoint/2010/main" val="18208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5758" y="434566"/>
            <a:ext cx="10755517" cy="5742397"/>
          </a:xfrm>
          <a:prstGeom prst="rect">
            <a:avLst/>
          </a:prstGeom>
        </p:spPr>
      </p:pic>
    </p:spTree>
    <p:extLst>
      <p:ext uri="{BB962C8B-B14F-4D97-AF65-F5344CB8AC3E}">
        <p14:creationId xmlns:p14="http://schemas.microsoft.com/office/powerpoint/2010/main" val="428177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3">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71BC"/>
      </a:folHlink>
    </a:clrScheme>
    <a:fontScheme name="Custom 2">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Другая 1">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5.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8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16090</TotalTime>
  <Words>1148</Words>
  <Application>Microsoft Office PowerPoint</Application>
  <PresentationFormat>Widescreen</PresentationFormat>
  <Paragraphs>239</Paragraphs>
  <Slides>53</Slides>
  <Notes>22</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53</vt:i4>
      </vt:variant>
    </vt:vector>
  </HeadingPairs>
  <TitlesOfParts>
    <vt:vector size="67" baseType="lpstr">
      <vt:lpstr>Arial</vt:lpstr>
      <vt:lpstr>Calibri</vt:lpstr>
      <vt:lpstr>Calibri Light</vt:lpstr>
      <vt:lpstr>Consolas</vt:lpstr>
      <vt:lpstr>Segoe UI</vt:lpstr>
      <vt:lpstr>Segoe UI Light</vt:lpstr>
      <vt:lpstr>Times New Roman</vt:lpstr>
      <vt:lpstr>Wingdings</vt:lpstr>
      <vt:lpstr>Office Theme</vt:lpstr>
      <vt:lpstr>1_MS1444_Windows Azure Template 16x9_r08a</vt:lpstr>
      <vt:lpstr>Тема Office</vt:lpstr>
      <vt:lpstr>1_5-30610_Microsoft_Ignite_Keynote_Template</vt:lpstr>
      <vt:lpstr>3_5-30610_Microsoft_Ignite_Keynote_Template</vt:lpstr>
      <vt:lpstr>8_5-30610_Microsoft_Ignite_Keynote_Template</vt:lpstr>
      <vt:lpstr>Microsoft Azure Machine Learning</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Machine Learning Studio</vt:lpstr>
      <vt:lpstr>Supervised Learning Flow Part #1</vt:lpstr>
      <vt:lpstr>Supervised Learning Flow Part #2</vt:lpstr>
      <vt:lpstr>Azure Machine Learning Studio</vt:lpstr>
      <vt:lpstr>Data Science - The 5 questions data science answers</vt:lpstr>
      <vt:lpstr>PowerPoint Presentation</vt:lpstr>
      <vt:lpstr>PowerPoint Presentation</vt:lpstr>
      <vt:lpstr>Microsoft Azure Machine Learning: Algorithm Cheat Sheet</vt:lpstr>
      <vt:lpstr>Azure ML Algorithm</vt:lpstr>
      <vt:lpstr>Azure Machine Learning web services</vt:lpstr>
      <vt:lpstr>PowerPoint Presentation</vt:lpstr>
      <vt:lpstr>PowerPoint Presentation</vt:lpstr>
      <vt:lpstr>PowerPoint Presentation</vt:lpstr>
      <vt:lpstr>PowerPoint Presentation</vt:lpstr>
      <vt:lpstr>PowerPoint Presentation</vt:lpstr>
      <vt:lpstr>PowerPoint Presentation</vt:lpstr>
      <vt:lpstr>Microsoft Azure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Hershey’s used MS Azure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                                       Q &amp; A</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Murali Kanagala</dc:creator>
  <cp:lastModifiedBy>Madhav Lakkakula</cp:lastModifiedBy>
  <cp:revision>83</cp:revision>
  <dcterms:created xsi:type="dcterms:W3CDTF">2017-12-15T06:53:35Z</dcterms:created>
  <dcterms:modified xsi:type="dcterms:W3CDTF">2018-01-17T08:21:15Z</dcterms:modified>
</cp:coreProperties>
</file>